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7" r:id="rId4"/>
    <p:sldId id="257" r:id="rId5"/>
    <p:sldId id="258" r:id="rId6"/>
    <p:sldId id="262" r:id="rId7"/>
    <p:sldId id="260" r:id="rId8"/>
    <p:sldId id="263" r:id="rId9"/>
    <p:sldId id="288" r:id="rId10"/>
    <p:sldId id="261" r:id="rId11"/>
    <p:sldId id="267" r:id="rId12"/>
    <p:sldId id="268" r:id="rId13"/>
    <p:sldId id="269" r:id="rId14"/>
    <p:sldId id="270" r:id="rId15"/>
    <p:sldId id="271" r:id="rId16"/>
    <p:sldId id="272" r:id="rId17"/>
    <p:sldId id="264" r:id="rId18"/>
    <p:sldId id="265" r:id="rId19"/>
    <p:sldId id="275" r:id="rId20"/>
    <p:sldId id="276" r:id="rId21"/>
    <p:sldId id="277" r:id="rId22"/>
    <p:sldId id="278" r:id="rId23"/>
    <p:sldId id="279" r:id="rId24"/>
    <p:sldId id="280" r:id="rId25"/>
    <p:sldId id="281" r:id="rId26"/>
    <p:sldId id="282" r:id="rId27"/>
    <p:sldId id="266" r:id="rId28"/>
    <p:sldId id="283" r:id="rId29"/>
    <p:sldId id="274" r:id="rId30"/>
    <p:sldId id="286" r:id="rId31"/>
    <p:sldId id="285"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s-IN" b="1" dirty="0">
                <a:solidFill>
                  <a:srgbClr val="FFC000"/>
                </a:solidFill>
                <a:latin typeface="Kalpurush" pitchFamily="2" charset="0"/>
                <a:cs typeface="Kalpurush" pitchFamily="2" charset="0"/>
              </a:rPr>
              <a:t>তাপের </a:t>
            </a:r>
            <a:r>
              <a:rPr lang="as-IN" b="1" dirty="0" smtClean="0">
                <a:solidFill>
                  <a:srgbClr val="FFC000"/>
                </a:solidFill>
                <a:latin typeface="Kalpurush" pitchFamily="2" charset="0"/>
                <a:cs typeface="Kalpurush" pitchFamily="2" charset="0"/>
              </a:rPr>
              <a:t>ঘটনা</a:t>
            </a:r>
            <a:r>
              <a:rPr lang="en-US" b="1" dirty="0" err="1" smtClean="0">
                <a:solidFill>
                  <a:srgbClr val="FFC000"/>
                </a:solidFill>
                <a:latin typeface="Kalpurush" pitchFamily="2" charset="0"/>
                <a:cs typeface="Kalpurush" pitchFamily="2" charset="0"/>
              </a:rPr>
              <a:t>সমূহ</a:t>
            </a:r>
            <a:r>
              <a:rPr lang="en-US" b="1" dirty="0" smtClean="0">
                <a:solidFill>
                  <a:srgbClr val="FFC000"/>
                </a:solidFill>
                <a:latin typeface="Kalpurush" pitchFamily="2" charset="0"/>
                <a:cs typeface="Kalpurush" pitchFamily="2" charset="0"/>
              </a:rPr>
              <a:t> </a:t>
            </a:r>
            <a:br>
              <a:rPr lang="en-US" b="1" dirty="0" smtClean="0">
                <a:solidFill>
                  <a:srgbClr val="FFC000"/>
                </a:solidFill>
                <a:latin typeface="Kalpurush" pitchFamily="2" charset="0"/>
                <a:cs typeface="Kalpurush" pitchFamily="2" charset="0"/>
              </a:rPr>
            </a:br>
            <a:r>
              <a:rPr lang="en-US" b="1" dirty="0" smtClean="0">
                <a:solidFill>
                  <a:srgbClr val="FFC000"/>
                </a:solidFill>
                <a:latin typeface="Kalpurush" pitchFamily="2" charset="0"/>
                <a:cs typeface="Kalpurush" pitchFamily="2" charset="0"/>
              </a:rPr>
              <a:t>(Thermal Phenomena)</a:t>
            </a:r>
            <a:endParaRPr lang="en-IN" b="1" dirty="0">
              <a:solidFill>
                <a:srgbClr val="FFC000"/>
              </a:solidFill>
              <a:latin typeface="Kalpurush" pitchFamily="2" charset="0"/>
              <a:cs typeface="Kalpurush" pitchFamily="2" charset="0"/>
            </a:endParaRPr>
          </a:p>
        </p:txBody>
      </p:sp>
      <p:sp>
        <p:nvSpPr>
          <p:cNvPr id="3" name="Subtitle 2"/>
          <p:cNvSpPr>
            <a:spLocks noGrp="1"/>
          </p:cNvSpPr>
          <p:nvPr>
            <p:ph type="subTitle" idx="1"/>
          </p:nvPr>
        </p:nvSpPr>
        <p:spPr/>
        <p:txBody>
          <a:bodyPr/>
          <a:lstStyle/>
          <a:p>
            <a:r>
              <a:rPr lang="en-US" dirty="0" err="1" smtClean="0">
                <a:latin typeface="Kalpurush" pitchFamily="2" charset="0"/>
                <a:cs typeface="Kalpurush" pitchFamily="2" charset="0"/>
              </a:rPr>
              <a:t>দশম</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শ্রেণি</a:t>
            </a:r>
            <a:endParaRPr lang="en-US" dirty="0" smtClean="0">
              <a:latin typeface="Kalpurush" pitchFamily="2" charset="0"/>
              <a:cs typeface="Kalpurush" pitchFamily="2" charset="0"/>
            </a:endParaRPr>
          </a:p>
          <a:p>
            <a:r>
              <a:rPr lang="en-US" dirty="0" err="1" smtClean="0">
                <a:latin typeface="Kalpurush" pitchFamily="2" charset="0"/>
                <a:cs typeface="Kalpurush" pitchFamily="2" charset="0"/>
              </a:rPr>
              <a:t>ভৌতবিজ্ঞান</a:t>
            </a:r>
            <a:r>
              <a:rPr lang="en-US" dirty="0" smtClean="0">
                <a:latin typeface="Kalpurush" pitchFamily="2" charset="0"/>
                <a:cs typeface="Kalpurush" pitchFamily="2" charset="0"/>
              </a:rPr>
              <a:t> ও </a:t>
            </a:r>
            <a:r>
              <a:rPr lang="en-US" dirty="0" err="1" smtClean="0">
                <a:latin typeface="Kalpurush" pitchFamily="2" charset="0"/>
                <a:cs typeface="Kalpurush" pitchFamily="2" charset="0"/>
              </a:rPr>
              <a:t>পরিবেশ</a:t>
            </a:r>
            <a:r>
              <a:rPr lang="en-US" dirty="0" smtClean="0">
                <a:latin typeface="Kalpurush" pitchFamily="2" charset="0"/>
                <a:cs typeface="Kalpurush" pitchFamily="2" charset="0"/>
              </a:rPr>
              <a:t> </a:t>
            </a:r>
            <a:endParaRPr lang="en-IN" dirty="0">
              <a:latin typeface="Kalpurush" pitchFamily="2" charset="0"/>
              <a:cs typeface="Kalpurush" pitchFamily="2" charset="0"/>
            </a:endParaRPr>
          </a:p>
        </p:txBody>
      </p:sp>
    </p:spTree>
    <p:extLst>
      <p:ext uri="{BB962C8B-B14F-4D97-AF65-F5344CB8AC3E}">
        <p14:creationId xmlns:p14="http://schemas.microsoft.com/office/powerpoint/2010/main" val="573799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পদার্থের দৈর্ঘ্য প্রসারণ 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4862613"/>
              </a:xfrm>
              <a:prstGeom prst="rect">
                <a:avLst/>
              </a:prstGeom>
              <a:noFill/>
            </p:spPr>
            <p:txBody>
              <a:bodyPr wrap="square" rtlCol="0">
                <a:spAutoFit/>
              </a:bodyPr>
              <a:lstStyle/>
              <a:p>
                <a:pPr algn="just">
                  <a:spcAft>
                    <a:spcPts val="1200"/>
                  </a:spcAft>
                </a:pPr>
                <a:r>
                  <a:rPr lang="as-IN" sz="2400" b="1" dirty="0" smtClean="0">
                    <a:solidFill>
                      <a:srgbClr val="00B050"/>
                    </a:solidFill>
                    <a:latin typeface="Kalpurush" pitchFamily="2" charset="0"/>
                    <a:cs typeface="Kalpurush" pitchFamily="2" charset="0"/>
                  </a:rPr>
                  <a:t>সংজ্ঞা</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কোনো কঠিন পদার্থের প্রতি একক উষ্ণতা বৃদ্ধিতে প্রতি একক দৈর্ঘ্যে যে দৈর্ঘ্য বৃদ্ধি হয়, তাকে ওই পদার্থের দৈর্ঘ্য প্রসারণ গুণাঙ্ক বলে। </a:t>
                </a:r>
                <a:endParaRPr lang="en-US" sz="2400" dirty="0" smtClean="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দৈর্ঘ্য </a:t>
                </a:r>
                <a:r>
                  <a:rPr lang="as-IN" sz="2400" dirty="0">
                    <a:solidFill>
                      <a:srgbClr val="0070C0"/>
                    </a:solidFill>
                    <a:latin typeface="Kalpurush" pitchFamily="2" charset="0"/>
                    <a:cs typeface="Kalpurush" pitchFamily="2" charset="0"/>
                  </a:rPr>
                  <a:t>প্রসারণ গুণাঙ্ক কঠিন বস্তুর উপাদানের ওপর নির্ভর করে। </a:t>
                </a:r>
              </a:p>
              <a:p>
                <a:pPr>
                  <a:spcAft>
                    <a:spcPts val="1200"/>
                  </a:spcAft>
                </a:pPr>
                <a14:m>
                  <m:oMathPara xmlns:m="http://schemas.openxmlformats.org/officeDocument/2006/math">
                    <m:oMathParaPr>
                      <m:jc m:val="centerGroup"/>
                    </m:oMathParaPr>
                    <m:oMath xmlns:m="http://schemas.openxmlformats.org/officeDocument/2006/math">
                      <m:r>
                        <a:rPr lang="as-IN" sz="2400" i="1" dirty="0" smtClean="0">
                          <a:solidFill>
                            <a:srgbClr val="0070C0"/>
                          </a:solidFill>
                          <a:latin typeface="Cambria Math"/>
                          <a:cs typeface="Kalpurush" pitchFamily="2" charset="0"/>
                        </a:rPr>
                        <m:t>দৈর্ঘ্য</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প্রসারণ</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গুণাঙ্ক</m:t>
                      </m:r>
                      <m:r>
                        <a:rPr lang="as-IN" sz="2400" i="1" dirty="0" smtClean="0">
                          <a:solidFill>
                            <a:srgbClr val="0070C0"/>
                          </a:solidFill>
                          <a:latin typeface="Cambria Math"/>
                          <a:cs typeface="Kalpurush" pitchFamily="2" charset="0"/>
                        </a:rPr>
                        <m:t> = </m:t>
                      </m:r>
                      <m:f>
                        <m:fPr>
                          <m:ctrlPr>
                            <a:rPr lang="as-IN" sz="2400" i="1" dirty="0" smtClean="0">
                              <a:solidFill>
                                <a:srgbClr val="0070C0"/>
                              </a:solidFill>
                              <a:latin typeface="Cambria Math"/>
                              <a:cs typeface="Kalpurush" pitchFamily="2" charset="0"/>
                            </a:rPr>
                          </m:ctrlPr>
                        </m:fPr>
                        <m:num>
                          <m:r>
                            <a:rPr lang="as-IN" sz="2400" i="1" dirty="0">
                              <a:solidFill>
                                <a:srgbClr val="0070C0"/>
                              </a:solidFill>
                              <a:latin typeface="Cambria Math"/>
                              <a:cs typeface="Kalpurush" pitchFamily="2" charset="0"/>
                            </a:rPr>
                            <m:t>দৈর্ঘ্য</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num>
                        <m:den>
                          <m:r>
                            <a:rPr lang="as-IN" sz="2400" i="1" dirty="0">
                              <a:solidFill>
                                <a:srgbClr val="0070C0"/>
                              </a:solidFill>
                              <a:latin typeface="Cambria Math"/>
                              <a:cs typeface="Kalpurush" pitchFamily="2" charset="0"/>
                            </a:rPr>
                            <m:t>প্রাথমিক</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দৈর্ঘ্য</m:t>
                          </m:r>
                          <m:r>
                            <a:rPr lang="as-IN" sz="2400" i="1" dirty="0">
                              <a:solidFill>
                                <a:srgbClr val="0070C0"/>
                              </a:solidFill>
                              <a:latin typeface="Cambria Math"/>
                              <a:cs typeface="Kalpurush" pitchFamily="2" charset="0"/>
                            </a:rPr>
                            <m:t> ×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ধরি, </a:t>
                </a:r>
                <a14:m>
                  <m:oMath xmlns:m="http://schemas.openxmlformats.org/officeDocument/2006/math">
                    <m:r>
                      <a:rPr lang="en-IN" sz="2400" i="1" dirty="0" smtClean="0">
                        <a:solidFill>
                          <a:srgbClr val="0070C0"/>
                        </a:solidFill>
                        <a:latin typeface="Cambria Math"/>
                        <a:cs typeface="Kalpurush" pitchFamily="2" charset="0"/>
                      </a:rPr>
                      <m:t>𝑡</m:t>
                    </m:r>
                    <m:r>
                      <a:rPr lang="en-IN" sz="2400" i="1" baseline="-25000" dirty="0" smtClean="0">
                        <a:solidFill>
                          <a:srgbClr val="0070C0"/>
                        </a:solidFill>
                        <a:latin typeface="Cambria Math"/>
                        <a:cs typeface="Kalpurush" pitchFamily="2" charset="0"/>
                      </a:rPr>
                      <m:t>1</m:t>
                    </m:r>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উষ্ণতায়</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কঠিন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পদার্থের</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দৈর্ঘ্য</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b="0" i="1" dirty="0" smtClean="0">
                            <a:solidFill>
                              <a:srgbClr val="0070C0"/>
                            </a:solidFill>
                            <a:latin typeface="Cambria Math"/>
                            <a:cs typeface="Kalpurush" pitchFamily="2" charset="0"/>
                          </a:rPr>
                        </m:ctrlPr>
                      </m:sSubPr>
                      <m:e>
                        <m:r>
                          <a:rPr lang="en-IN" sz="2400" i="1" dirty="0" smtClean="0">
                            <a:solidFill>
                              <a:srgbClr val="0070C0"/>
                            </a:solidFill>
                            <a:latin typeface="Cambria Math"/>
                            <a:cs typeface="Kalpurush" pitchFamily="2" charset="0"/>
                          </a:rPr>
                          <m:t>𝑙</m:t>
                        </m:r>
                      </m:e>
                      <m:sub>
                        <m:r>
                          <a:rPr lang="en-IN"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বৃদ্ধি</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IN" sz="2400" i="1" dirty="0" smtClean="0">
                            <a:solidFill>
                              <a:srgbClr val="0070C0"/>
                            </a:solidFill>
                            <a:latin typeface="Cambria Math"/>
                            <a:cs typeface="Kalpurush" pitchFamily="2" charset="0"/>
                          </a:rPr>
                          <m:t>𝑡</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হলে</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দৈর্ঘ্য</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হয়</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IN" sz="2400" i="1" dirty="0" smtClean="0">
                            <a:solidFill>
                              <a:srgbClr val="0070C0"/>
                            </a:solidFill>
                            <a:latin typeface="Cambria Math"/>
                            <a:cs typeface="Kalpurush" pitchFamily="2" charset="0"/>
                          </a:rPr>
                          <m:t>𝑙</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 </a:t>
                </a:r>
                <a:r>
                  <a:rPr lang="en-IN" sz="2400" dirty="0" err="1" smtClean="0">
                    <a:solidFill>
                      <a:srgbClr val="0070C0"/>
                    </a:solidFill>
                    <a:latin typeface="Kalpurush" pitchFamily="2" charset="0"/>
                    <a:cs typeface="Kalpurush" pitchFamily="2" charset="0"/>
                  </a:rPr>
                  <a:t>পদার্থটির</a:t>
                </a:r>
                <a:r>
                  <a:rPr lang="en-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দৈর্ঘ্য প্রসারণ গুণাঙ্ক </a:t>
                </a:r>
                <a14:m>
                  <m:oMath xmlns:m="http://schemas.openxmlformats.org/officeDocument/2006/math">
                    <m:r>
                      <a:rPr lang="as-IN" sz="2400" i="1" smtClean="0">
                        <a:solidFill>
                          <a:srgbClr val="0070C0"/>
                        </a:solidFill>
                        <a:latin typeface="Cambria Math"/>
                        <a:ea typeface="Cambria Math"/>
                        <a:cs typeface="Kalpurush" pitchFamily="2" charset="0"/>
                      </a:rPr>
                      <m:t>𝛼</m:t>
                    </m:r>
                  </m:oMath>
                </a14:m>
                <a:r>
                  <a:rPr lang="en-IN" sz="2400" dirty="0" smtClean="0">
                    <a:solidFill>
                      <a:srgbClr val="0070C0"/>
                    </a:solidFill>
                    <a:latin typeface="Kalpurush" pitchFamily="2" charset="0"/>
                    <a:cs typeface="Kalpurush" pitchFamily="2" charset="0"/>
                  </a:rPr>
                  <a:t> ।</a:t>
                </a:r>
              </a:p>
              <a:p>
                <a:pPr>
                  <a:spcAft>
                    <a:spcPts val="1200"/>
                  </a:spcAft>
                </a:pPr>
                <a:r>
                  <a:rPr lang="as-IN" sz="2400" dirty="0" smtClean="0">
                    <a:solidFill>
                      <a:srgbClr val="0070C0"/>
                    </a:solidFill>
                    <a:latin typeface="Kalpurush" pitchFamily="2" charset="0"/>
                    <a:cs typeface="Kalpurush" pitchFamily="2" charset="0"/>
                  </a:rPr>
                  <a:t>প্রাথমিক দৈর্ঘ্য</a:t>
                </a:r>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𝑙</m:t>
                        </m:r>
                      </m:e>
                      <m:sub>
                        <m:r>
                          <a:rPr lang="en-US" sz="2400" i="1" dirty="0" smtClean="0">
                            <a:solidFill>
                              <a:srgbClr val="0070C0"/>
                            </a:solidFill>
                            <a:latin typeface="Cambria Math"/>
                            <a:cs typeface="Kalpurush" pitchFamily="2" charset="0"/>
                          </a:rPr>
                          <m:t>1</m:t>
                        </m:r>
                      </m:sub>
                    </m:sSub>
                  </m:oMath>
                </a14:m>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 দৈর্ঘ্য </a:t>
                </a:r>
                <a:r>
                  <a:rPr lang="as-IN" sz="2400" dirty="0">
                    <a:solidFill>
                      <a:srgbClr val="0070C0"/>
                    </a:solidFill>
                    <a:latin typeface="Kalpurush" pitchFamily="2" charset="0"/>
                    <a:cs typeface="Kalpurush" pitchFamily="2" charset="0"/>
                  </a:rPr>
                  <a:t>বৃদ্ধি </a:t>
                </a: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𝑙</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𝑙</m:t>
                        </m:r>
                      </m:e>
                      <m:sub>
                        <m:r>
                          <a:rPr lang="en-US" sz="2400" i="1" dirty="0" smtClean="0">
                            <a:solidFill>
                              <a:srgbClr val="0070C0"/>
                            </a:solidFill>
                            <a:latin typeface="Cambria Math"/>
                            <a:cs typeface="Kalpurush" pitchFamily="2" charset="0"/>
                          </a:rPr>
                          <m:t>1</m:t>
                        </m:r>
                      </m:sub>
                    </m:sSub>
                  </m:oMath>
                </a14:m>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উষ্ণতা বৃদ্ধি</a:t>
                </a:r>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p>
              <a:p>
                <a:pPr>
                  <a:spcAft>
                    <a:spcPts val="1200"/>
                  </a:spcAft>
                </a:pPr>
                <a14:m>
                  <m:oMathPara xmlns:m="http://schemas.openxmlformats.org/officeDocument/2006/math">
                    <m:oMathParaPr>
                      <m:jc m:val="centerGroup"/>
                    </m:oMathParaPr>
                    <m:oMath xmlns:m="http://schemas.openxmlformats.org/officeDocument/2006/math">
                      <m:r>
                        <a:rPr lang="en-IN" sz="2400" i="1" smtClean="0">
                          <a:solidFill>
                            <a:srgbClr val="0070C0"/>
                          </a:solidFill>
                          <a:latin typeface="Cambria Math"/>
                          <a:ea typeface="Cambria Math"/>
                          <a:cs typeface="Kalpurush" pitchFamily="2" charset="0"/>
                        </a:rPr>
                        <m:t>𝛼</m:t>
                      </m:r>
                      <m:r>
                        <a:rPr lang="en-US" sz="2400" b="0" i="1" smtClean="0">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𝑙</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𝑙</m:t>
                              </m:r>
                            </m:e>
                            <m:sub>
                              <m:r>
                                <a:rPr lang="en-US" sz="2400" i="1" dirty="0">
                                  <a:solidFill>
                                    <a:srgbClr val="0070C0"/>
                                  </a:solidFill>
                                  <a:latin typeface="Cambria Math"/>
                                  <a:cs typeface="Kalpurush" pitchFamily="2" charset="0"/>
                                </a:rPr>
                                <m:t>1</m:t>
                              </m:r>
                            </m:sub>
                          </m:sSub>
                        </m:num>
                        <m:den>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𝑙</m:t>
                              </m:r>
                            </m:e>
                            <m:sub>
                              <m:r>
                                <a:rPr lang="en-US" sz="2400" i="1" dirty="0">
                                  <a:solidFill>
                                    <a:srgbClr val="0070C0"/>
                                  </a:solidFill>
                                  <a:latin typeface="Cambria Math"/>
                                  <a:cs typeface="Kalpurush" pitchFamily="2" charset="0"/>
                                </a:rPr>
                                <m:t>1</m:t>
                              </m:r>
                            </m:sub>
                          </m:sSub>
                          <m:r>
                            <a:rPr lang="en-US" sz="2400" b="0" i="1" smtClean="0">
                              <a:solidFill>
                                <a:srgbClr val="0070C0"/>
                              </a:solidFill>
                              <a:latin typeface="Cambria Math"/>
                              <a:ea typeface="Cambria Math"/>
                              <a:cs typeface="Kalpurush" pitchFamily="2" charset="0"/>
                            </a:rPr>
                            <m:t>×</m:t>
                          </m:r>
                          <m:d>
                            <m:dPr>
                              <m:ctrlPr>
                                <a:rPr lang="en-US" sz="2400" b="0" i="1" smtClean="0">
                                  <a:solidFill>
                                    <a:srgbClr val="0070C0"/>
                                  </a:solidFill>
                                  <a:latin typeface="Cambria Math"/>
                                  <a:ea typeface="Cambria Math"/>
                                  <a:cs typeface="Kalpurush" pitchFamily="2" charset="0"/>
                                </a:rPr>
                              </m:ctrlPr>
                            </m:dPr>
                            <m:e>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1</m:t>
                                  </m:r>
                                </m:sub>
                              </m:sSub>
                            </m:e>
                          </m:d>
                        </m:den>
                      </m:f>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4862613"/>
              </a:xfrm>
              <a:prstGeom prst="rect">
                <a:avLst/>
              </a:prstGeom>
              <a:blipFill rotWithShape="1">
                <a:blip r:embed="rId2"/>
                <a:stretch>
                  <a:fillRect l="-1123" t="-1003" r="-2386"/>
                </a:stretch>
              </a:blipFill>
            </p:spPr>
            <p:txBody>
              <a:bodyPr/>
              <a:lstStyle/>
              <a:p>
                <a:r>
                  <a:rPr lang="en-IN">
                    <a:noFill/>
                  </a:rPr>
                  <a:t> </a:t>
                </a:r>
              </a:p>
            </p:txBody>
          </p:sp>
        </mc:Fallback>
      </mc:AlternateContent>
    </p:spTree>
    <p:extLst>
      <p:ext uri="{BB962C8B-B14F-4D97-AF65-F5344CB8AC3E}">
        <p14:creationId xmlns:p14="http://schemas.microsoft.com/office/powerpoint/2010/main" val="29565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পদার্থের দৈর্ঘ্য প্রসারণ 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5028941"/>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as-IN" sz="2400" i="1" dirty="0" smtClean="0">
                          <a:solidFill>
                            <a:srgbClr val="0070C0"/>
                          </a:solidFill>
                          <a:latin typeface="Cambria Math"/>
                          <a:cs typeface="Kalpurush" pitchFamily="2" charset="0"/>
                        </a:rPr>
                        <m:t>দৈর্ঘ্য</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প্রসারণ</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গুণাঙ্ক</m:t>
                      </m:r>
                      <m:r>
                        <a:rPr lang="as-IN" sz="2400" i="1" dirty="0" smtClean="0">
                          <a:solidFill>
                            <a:srgbClr val="0070C0"/>
                          </a:solidFill>
                          <a:latin typeface="Cambria Math"/>
                          <a:cs typeface="Kalpurush" pitchFamily="2" charset="0"/>
                        </a:rPr>
                        <m:t> = </m:t>
                      </m:r>
                      <m:f>
                        <m:fPr>
                          <m:ctrlPr>
                            <a:rPr lang="as-IN" sz="2400" i="1" dirty="0" smtClean="0">
                              <a:solidFill>
                                <a:srgbClr val="0070C0"/>
                              </a:solidFill>
                              <a:latin typeface="Cambria Math"/>
                              <a:cs typeface="Kalpurush" pitchFamily="2" charset="0"/>
                            </a:rPr>
                          </m:ctrlPr>
                        </m:fPr>
                        <m:num>
                          <m:r>
                            <a:rPr lang="as-IN" sz="2400" i="1" dirty="0">
                              <a:solidFill>
                                <a:srgbClr val="0070C0"/>
                              </a:solidFill>
                              <a:latin typeface="Cambria Math"/>
                              <a:cs typeface="Kalpurush" pitchFamily="2" charset="0"/>
                            </a:rPr>
                            <m:t>দৈর্ঘ্য</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num>
                        <m:den>
                          <m:r>
                            <a:rPr lang="as-IN" sz="2400" i="1" dirty="0">
                              <a:solidFill>
                                <a:srgbClr val="0070C0"/>
                              </a:solidFill>
                              <a:latin typeface="Cambria Math"/>
                              <a:cs typeface="Kalpurush" pitchFamily="2" charset="0"/>
                            </a:rPr>
                            <m:t>প্রাথমিক</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দৈর্ঘ্য</m:t>
                          </m:r>
                          <m:r>
                            <a:rPr lang="as-IN" sz="2400" i="1" dirty="0">
                              <a:solidFill>
                                <a:srgbClr val="0070C0"/>
                              </a:solidFill>
                              <a:latin typeface="Cambria Math"/>
                              <a:cs typeface="Kalpurush" pitchFamily="2" charset="0"/>
                            </a:rPr>
                            <m:t> ×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en-US" sz="2400" b="1" dirty="0" err="1">
                    <a:solidFill>
                      <a:srgbClr val="00B050"/>
                    </a:solidFill>
                    <a:latin typeface="Kalpurush" pitchFamily="2" charset="0"/>
                    <a:cs typeface="Kalpurush" pitchFamily="2" charset="0"/>
                  </a:rPr>
                  <a:t>মাত্রা</a:t>
                </a:r>
                <a:r>
                  <a:rPr lang="en-US" sz="2400" b="1" dirty="0">
                    <a:solidFill>
                      <a:srgbClr val="00B050"/>
                    </a:solidFill>
                    <a:latin typeface="Kalpurush" pitchFamily="2" charset="0"/>
                    <a:cs typeface="Kalpurush" pitchFamily="2" charset="0"/>
                  </a:rPr>
                  <a:t> </a:t>
                </a:r>
                <a:r>
                  <a:rPr lang="as-IN" sz="2400" b="1" dirty="0">
                    <a:solidFill>
                      <a:srgbClr val="00B050"/>
                    </a:solidFill>
                    <a:latin typeface="Kalpurush" pitchFamily="2" charset="0"/>
                    <a:cs typeface="Kalpurush" pitchFamily="2" charset="0"/>
                  </a:rPr>
                  <a:t>: </a:t>
                </a:r>
                <a14:m>
                  <m:oMath xmlns:m="http://schemas.openxmlformats.org/officeDocument/2006/math">
                    <m:r>
                      <a:rPr lang="as-IN" sz="2400" i="1" dirty="0" smtClean="0">
                        <a:solidFill>
                          <a:srgbClr val="0070C0"/>
                        </a:solidFill>
                        <a:latin typeface="Cambria Math"/>
                        <a:ea typeface="Cambria Math"/>
                        <a:cs typeface="Kalpurush" pitchFamily="2" charset="0"/>
                      </a:rPr>
                      <m:t>𝛼</m:t>
                    </m:r>
                    <m:r>
                      <a:rPr lang="en-US" sz="2400" b="0" i="1" dirty="0" smtClean="0">
                        <a:solidFill>
                          <a:srgbClr val="0070C0"/>
                        </a:solidFill>
                        <a:latin typeface="Cambria Math"/>
                        <a:ea typeface="Cambria Math"/>
                        <a:cs typeface="Kalpurush" pitchFamily="2" charset="0"/>
                      </a:rPr>
                      <m:t> </m:t>
                    </m:r>
                    <m:r>
                      <a:rPr lang="en-US" sz="2400" b="0" i="1" dirty="0" smtClean="0">
                        <a:solidFill>
                          <a:srgbClr val="0070C0"/>
                        </a:solidFill>
                        <a:latin typeface="Cambria Math"/>
                        <a:ea typeface="Cambria Math"/>
                        <a:cs typeface="Kalpurush" pitchFamily="2" charset="0"/>
                      </a:rPr>
                      <m:t>এর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a:rPr lang="as-IN" sz="2400" i="1" dirty="0">
                            <a:solidFill>
                              <a:srgbClr val="0070C0"/>
                            </a:solidFill>
                            <a:latin typeface="Cambria Math"/>
                            <a:cs typeface="Kalpurush" pitchFamily="2" charset="0"/>
                          </a:rPr>
                          <m:t>দৈ</m:t>
                        </m:r>
                        <m:r>
                          <a:rPr lang="en-US" sz="2400" b="0" i="1" dirty="0" smtClean="0">
                            <a:solidFill>
                              <a:srgbClr val="0070C0"/>
                            </a:solidFill>
                            <a:latin typeface="Cambria Math"/>
                            <a:cs typeface="Kalpurush" pitchFamily="2" charset="0"/>
                          </a:rPr>
                          <m:t>র্ঘ্যের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num>
                      <m:den>
                        <m:r>
                          <a:rPr lang="as-IN" sz="2400" i="1" dirty="0">
                            <a:solidFill>
                              <a:srgbClr val="0070C0"/>
                            </a:solidFill>
                            <a:latin typeface="Cambria Math"/>
                            <a:cs typeface="Kalpurush" pitchFamily="2" charset="0"/>
                          </a:rPr>
                          <m:t>দৈ</m:t>
                        </m:r>
                        <m:r>
                          <a:rPr lang="en-US" sz="2400" i="1" dirty="0">
                            <a:solidFill>
                              <a:srgbClr val="0070C0"/>
                            </a:solidFill>
                            <a:latin typeface="Cambria Math"/>
                            <a:cs typeface="Kalpurush" pitchFamily="2" charset="0"/>
                          </a:rPr>
                          <m:t>র্ঘ্যের</m:t>
                        </m:r>
                        <m:r>
                          <a:rPr lang="en-US" sz="2400" i="1" dirty="0">
                            <a:solidFill>
                              <a:srgbClr val="0070C0"/>
                            </a:solidFill>
                            <a:latin typeface="Cambria Math"/>
                            <a:cs typeface="Kalpurush" pitchFamily="2" charset="0"/>
                          </a:rPr>
                          <m:t> </m:t>
                        </m:r>
                        <m:r>
                          <a:rPr lang="en-US" sz="2400" i="1" dirty="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en-US" sz="2400" b="0" i="1" dirty="0" smtClean="0">
                            <a:solidFill>
                              <a:srgbClr val="0070C0"/>
                            </a:solidFill>
                            <a:latin typeface="Cambria Math"/>
                            <a:cs typeface="Kalpurush" pitchFamily="2" charset="0"/>
                          </a:rPr>
                          <m:t>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14:m>
                  <m:oMath xmlns:m="http://schemas.openxmlformats.org/officeDocument/2006/math">
                    <m:r>
                      <a:rPr lang="as-IN" sz="2400" i="1" dirty="0">
                        <a:solidFill>
                          <a:srgbClr val="0070C0"/>
                        </a:solidFill>
                        <a:latin typeface="Cambria Math"/>
                        <a:cs typeface="Kalpurush" pitchFamily="2" charset="0"/>
                      </a:rPr>
                      <m:t>= </m:t>
                    </m:r>
                    <m:f>
                      <m:fPr>
                        <m:ctrlPr>
                          <a:rPr lang="as-IN" sz="2400" i="1" dirty="0">
                            <a:solidFill>
                              <a:srgbClr val="0070C0"/>
                            </a:solidFill>
                            <a:latin typeface="Cambria Math"/>
                            <a:cs typeface="Kalpurush" pitchFamily="2" charset="0"/>
                          </a:rPr>
                        </m:ctrlPr>
                      </m:fPr>
                      <m:num>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𝐿</m:t>
                        </m:r>
                        <m:r>
                          <a:rPr lang="en-US" sz="2400" b="0" i="1" dirty="0" smtClean="0">
                            <a:solidFill>
                              <a:srgbClr val="0070C0"/>
                            </a:solidFill>
                            <a:latin typeface="Cambria Math"/>
                            <a:cs typeface="Kalpurush" pitchFamily="2" charset="0"/>
                          </a:rPr>
                          <m:t>]</m:t>
                        </m:r>
                      </m:num>
                      <m:den>
                        <m:d>
                          <m:dPr>
                            <m:begChr m:val="["/>
                            <m:endChr m:val="]"/>
                            <m:ctrlPr>
                              <a:rPr lang="en-US" sz="2400" b="0" i="1" dirty="0" smtClean="0">
                                <a:solidFill>
                                  <a:srgbClr val="0070C0"/>
                                </a:solidFill>
                                <a:latin typeface="Cambria Math"/>
                                <a:cs typeface="Kalpurush" pitchFamily="2" charset="0"/>
                              </a:rPr>
                            </m:ctrlPr>
                          </m:dPr>
                          <m:e>
                            <m:r>
                              <a:rPr lang="en-US" sz="2400" b="0" i="1" dirty="0" smtClean="0">
                                <a:solidFill>
                                  <a:srgbClr val="0070C0"/>
                                </a:solidFill>
                                <a:latin typeface="Cambria Math"/>
                                <a:cs typeface="Kalpurush" pitchFamily="2" charset="0"/>
                              </a:rPr>
                              <m:t>𝐿</m:t>
                            </m:r>
                          </m:e>
                        </m:d>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ea typeface="Cambria Math"/>
                            <a:cs typeface="Kalpurush" pitchFamily="2" charset="0"/>
                          </a:rPr>
                          <m:t>𝜃</m:t>
                        </m:r>
                        <m:r>
                          <a:rPr lang="en-US" sz="2400" b="0" i="1" dirty="0" smtClean="0">
                            <a:solidFill>
                              <a:srgbClr val="0070C0"/>
                            </a:solidFill>
                            <a:latin typeface="Cambria Math"/>
                            <a:cs typeface="Kalpurush" pitchFamily="2" charset="0"/>
                          </a:rPr>
                          <m:t>]</m:t>
                        </m:r>
                        <m:r>
                          <a:rPr lang="en-US" sz="2400" i="1" dirty="0">
                            <a:solidFill>
                              <a:srgbClr val="0070C0"/>
                            </a:solidFill>
                            <a:latin typeface="Cambria Math"/>
                            <a:cs typeface="Kalpurush" pitchFamily="2" charset="0"/>
                          </a:rPr>
                          <m:t> </m:t>
                        </m:r>
                      </m:den>
                    </m:f>
                    <m:r>
                      <a:rPr lang="en-US"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𝜃</m:t>
                        </m:r>
                      </m:e>
                      <m:sup>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1</m:t>
                        </m:r>
                      </m:sup>
                    </m:sSup>
                    <m:r>
                      <a:rPr lang="en-US" sz="2400" b="0" i="1" dirty="0" smtClean="0">
                        <a:solidFill>
                          <a:srgbClr val="0070C0"/>
                        </a:solidFill>
                        <a:latin typeface="Cambria Math"/>
                        <a:cs typeface="Kalpurush" pitchFamily="2" charset="0"/>
                      </a:rPr>
                      <m:t>]</m:t>
                    </m:r>
                    <m:r>
                      <a:rPr lang="as-IN" sz="2400" i="1" dirty="0">
                        <a:solidFill>
                          <a:srgbClr val="0070C0"/>
                        </a:solidFill>
                        <a:latin typeface="Cambria Math"/>
                        <a:cs typeface="Kalpurush" pitchFamily="2" charset="0"/>
                      </a:rPr>
                      <m:t> </m:t>
                    </m:r>
                  </m:oMath>
                </a14:m>
                <a:endParaRPr lang="as-IN" sz="2400" dirty="0">
                  <a:solidFill>
                    <a:srgbClr val="0070C0"/>
                  </a:solidFill>
                  <a:latin typeface="Kalpurush" pitchFamily="2" charset="0"/>
                  <a:cs typeface="Kalpurush" pitchFamily="2" charset="0"/>
                </a:endParaRPr>
              </a:p>
              <a:p>
                <a:pPr>
                  <a:spcAft>
                    <a:spcPts val="1200"/>
                  </a:spcAft>
                </a:pPr>
                <a:r>
                  <a:rPr lang="en-US" sz="2400" b="1" dirty="0" err="1" smtClean="0">
                    <a:solidFill>
                      <a:srgbClr val="00B050"/>
                    </a:solidFill>
                    <a:latin typeface="Kalpurush" pitchFamily="2" charset="0"/>
                    <a:cs typeface="Kalpurush" pitchFamily="2" charset="0"/>
                  </a:rPr>
                  <a:t>একক</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14:m>
                  <m:oMath xmlns:m="http://schemas.openxmlformats.org/officeDocument/2006/math">
                    <m:r>
                      <a:rPr lang="as-IN" sz="2400" i="1" dirty="0">
                        <a:solidFill>
                          <a:srgbClr val="0070C0"/>
                        </a:solidFill>
                        <a:latin typeface="Cambria Math"/>
                        <a:ea typeface="Cambria Math"/>
                        <a:cs typeface="Kalpurush" pitchFamily="2" charset="0"/>
                      </a:rPr>
                      <m:t>𝛼</m:t>
                    </m:r>
                    <m:r>
                      <a:rPr lang="en-US" sz="2400" i="1" dirty="0">
                        <a:solidFill>
                          <a:srgbClr val="0070C0"/>
                        </a:solidFill>
                        <a:latin typeface="Cambria Math"/>
                        <a:ea typeface="Cambria Math"/>
                        <a:cs typeface="Kalpurush" pitchFamily="2" charset="0"/>
                      </a:rPr>
                      <m:t> </m:t>
                    </m:r>
                    <m:r>
                      <a:rPr lang="en-US" sz="2400" i="1" dirty="0">
                        <a:solidFill>
                          <a:srgbClr val="0070C0"/>
                        </a:solidFill>
                        <a:latin typeface="Cambria Math"/>
                        <a:ea typeface="Cambria Math"/>
                        <a:cs typeface="Kalpurush" pitchFamily="2" charset="0"/>
                      </a:rPr>
                      <m:t>এর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a:rPr lang="as-IN" sz="2400" i="1" dirty="0">
                            <a:solidFill>
                              <a:srgbClr val="0070C0"/>
                            </a:solidFill>
                            <a:latin typeface="Cambria Math"/>
                            <a:cs typeface="Kalpurush" pitchFamily="2" charset="0"/>
                          </a:rPr>
                          <m:t>দৈ</m:t>
                        </m:r>
                        <m:r>
                          <a:rPr lang="en-US" sz="2400" i="1" dirty="0">
                            <a:solidFill>
                              <a:srgbClr val="0070C0"/>
                            </a:solidFill>
                            <a:latin typeface="Cambria Math"/>
                            <a:cs typeface="Kalpurush" pitchFamily="2" charset="0"/>
                          </a:rPr>
                          <m:t>র্ঘ্যের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num>
                      <m:den>
                        <m:r>
                          <a:rPr lang="as-IN" sz="2400" i="1" dirty="0">
                            <a:solidFill>
                              <a:srgbClr val="0070C0"/>
                            </a:solidFill>
                            <a:latin typeface="Cambria Math"/>
                            <a:cs typeface="Kalpurush" pitchFamily="2" charset="0"/>
                          </a:rPr>
                          <m:t>দৈ</m:t>
                        </m:r>
                        <m:r>
                          <a:rPr lang="en-US" sz="2400" i="1" dirty="0">
                            <a:solidFill>
                              <a:srgbClr val="0070C0"/>
                            </a:solidFill>
                            <a:latin typeface="Cambria Math"/>
                            <a:cs typeface="Kalpurush" pitchFamily="2" charset="0"/>
                          </a:rPr>
                          <m:t>র্ঘ্যের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 </m:t>
                        </m:r>
                        <m:r>
                          <a:rPr lang="as-IN" sz="2400" i="1" dirty="0">
                            <a:solidFill>
                              <a:srgbClr val="0070C0"/>
                            </a:solidFill>
                            <a:latin typeface="Cambria Math"/>
                            <a:cs typeface="Kalpurush" pitchFamily="2" charset="0"/>
                          </a:rPr>
                          <m:t>উষ্ণতা</m:t>
                        </m:r>
                        <m:r>
                          <a:rPr lang="en-US" sz="2400" i="1" dirty="0">
                            <a:solidFill>
                              <a:srgbClr val="0070C0"/>
                            </a:solidFill>
                            <a:latin typeface="Cambria Math"/>
                            <a:cs typeface="Kalpurush" pitchFamily="2" charset="0"/>
                          </a:rPr>
                          <m:t>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endParaRPr lang="en-US" sz="2400" dirty="0" smtClean="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CGS </a:t>
                </a:r>
                <a:r>
                  <a:rPr lang="en-US" sz="2400" dirty="0" err="1" smtClean="0">
                    <a:solidFill>
                      <a:srgbClr val="0070C0"/>
                    </a:solidFill>
                    <a:latin typeface="Kalpurush" pitchFamily="2" charset="0"/>
                    <a:cs typeface="Kalpurush" pitchFamily="2" charset="0"/>
                  </a:rPr>
                  <a:t>পদ্ধতিতে</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IN" sz="2400" i="1" dirty="0" smtClean="0">
                            <a:solidFill>
                              <a:srgbClr val="0070C0"/>
                            </a:solidFill>
                            <a:latin typeface="Cambria Math"/>
                            <a:ea typeface="Cambria Math"/>
                            <a:cs typeface="Kalpurush" pitchFamily="2" charset="0"/>
                          </a:rPr>
                          <m:t>℃</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SI </a:t>
                </a:r>
                <a:r>
                  <a:rPr lang="en-US" sz="2400" dirty="0" err="1">
                    <a:solidFill>
                      <a:srgbClr val="0070C0"/>
                    </a:solidFill>
                    <a:latin typeface="Kalpurush" pitchFamily="2" charset="0"/>
                    <a:cs typeface="Kalpurush" pitchFamily="2" charset="0"/>
                  </a:rPr>
                  <a:t>পদ্ধতিতে</a:t>
                </a:r>
                <a:r>
                  <a:rPr lang="en-US"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𝐾</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 অন্যান্য </a:t>
                </a:r>
                <a:r>
                  <a:rPr lang="en-IN" sz="2400" dirty="0" err="1" smtClean="0">
                    <a:solidFill>
                      <a:srgbClr val="0070C0"/>
                    </a:solidFill>
                    <a:latin typeface="Kalpurush" pitchFamily="2" charset="0"/>
                    <a:cs typeface="Kalpurush" pitchFamily="2" charset="0"/>
                  </a:rPr>
                  <a:t>একক</a:t>
                </a:r>
                <a:r>
                  <a:rPr lang="en-IN" sz="2400" dirty="0" smtClean="0">
                    <a:solidFill>
                      <a:srgbClr val="0070C0"/>
                    </a:solidFill>
                    <a:latin typeface="Kalpurush" pitchFamily="2" charset="0"/>
                    <a:cs typeface="Kalpurush" pitchFamily="2" charset="0"/>
                  </a:rPr>
                  <a:t> - </a:t>
                </a:r>
                <a14:m>
                  <m:oMath xmlns:m="http://schemas.openxmlformats.org/officeDocument/2006/math">
                    <m:sSup>
                      <m:sSupPr>
                        <m:ctrlPr>
                          <a:rPr lang="en-US" sz="2400" b="0" i="1" smtClean="0">
                            <a:solidFill>
                              <a:srgbClr val="0070C0"/>
                            </a:solidFill>
                            <a:latin typeface="Cambria Math"/>
                            <a:ea typeface="Cambria Math"/>
                            <a:cs typeface="Kalpurush" pitchFamily="2" charset="0"/>
                          </a:rPr>
                        </m:ctrlPr>
                      </m:sSupPr>
                      <m:e>
                        <m:r>
                          <a:rPr lang="en-IN" sz="2400" i="1" smtClean="0">
                            <a:solidFill>
                              <a:srgbClr val="0070C0"/>
                            </a:solidFill>
                            <a:latin typeface="Cambria Math"/>
                            <a:ea typeface="Cambria Math"/>
                            <a:cs typeface="Kalpurush" pitchFamily="2" charset="0"/>
                          </a:rPr>
                          <m:t>℉</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oMath>
                </a14:m>
                <a:endParaRPr lang="en-IN" sz="2400" dirty="0" smtClean="0">
                  <a:solidFill>
                    <a:srgbClr val="0070C0"/>
                  </a:solidFill>
                  <a:latin typeface="Kalpurush" pitchFamily="2" charset="0"/>
                  <a:cs typeface="Kalpurush" pitchFamily="2" charset="0"/>
                </a:endParaRPr>
              </a:p>
              <a:p>
                <a:pPr>
                  <a:spcAft>
                    <a:spcPts val="1200"/>
                  </a:spcAft>
                </a:pPr>
                <a14:m>
                  <m:oMath xmlns:m="http://schemas.openxmlformats.org/officeDocument/2006/math">
                    <m:r>
                      <a:rPr lang="en-US" sz="2400" b="0" i="1" smtClean="0">
                        <a:solidFill>
                          <a:srgbClr val="0070C0"/>
                        </a:solidFill>
                        <a:latin typeface="Cambria Math"/>
                        <a:cs typeface="Kalpurush" pitchFamily="2" charset="0"/>
                      </a:rPr>
                      <m:t>1</m:t>
                    </m:r>
                    <m:r>
                      <a:rPr lang="en-US" sz="2400" b="0" i="1" smtClean="0">
                        <a:solidFill>
                          <a:srgbClr val="0070C0"/>
                        </a:solidFill>
                        <a:latin typeface="Cambria Math"/>
                        <a:ea typeface="Cambria Math"/>
                        <a:cs typeface="Kalpurush" pitchFamily="2" charset="0"/>
                      </a:rPr>
                      <m:t>℃</m:t>
                    </m:r>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উষ্ণতার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পরিবর্তন</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b="0" i="0" smtClean="0">
                        <a:solidFill>
                          <a:srgbClr val="0070C0"/>
                        </a:solidFill>
                        <a:latin typeface="Cambria Math"/>
                        <a:cs typeface="Kalpurush" pitchFamily="2" charset="0"/>
                      </a:rPr>
                      <m:t>=</m:t>
                    </m:r>
                    <m:r>
                      <a:rPr lang="en-US" sz="2400" b="0" i="1" smtClean="0">
                        <a:solidFill>
                          <a:srgbClr val="0070C0"/>
                        </a:solidFill>
                        <a:latin typeface="Cambria Math"/>
                        <a:cs typeface="Kalpurush" pitchFamily="2" charset="0"/>
                      </a:rPr>
                      <m:t> </m:t>
                    </m:r>
                    <m:f>
                      <m:fPr>
                        <m:ctrlPr>
                          <a:rPr lang="en-US" sz="2400" b="0" i="1" smtClean="0">
                            <a:solidFill>
                              <a:srgbClr val="0070C0"/>
                            </a:solidFill>
                            <a:latin typeface="Cambria Math"/>
                            <a:cs typeface="Kalpurush" pitchFamily="2" charset="0"/>
                          </a:rPr>
                        </m:ctrlPr>
                      </m:fPr>
                      <m:num>
                        <m:r>
                          <a:rPr lang="en-US" sz="2400" b="0" i="1" smtClean="0">
                            <a:solidFill>
                              <a:srgbClr val="0070C0"/>
                            </a:solidFill>
                            <a:latin typeface="Cambria Math"/>
                            <a:cs typeface="Kalpurush" pitchFamily="2" charset="0"/>
                          </a:rPr>
                          <m:t>9</m:t>
                        </m:r>
                      </m:num>
                      <m:den>
                        <m:r>
                          <a:rPr lang="en-US" sz="2400" b="0" i="1" smtClean="0">
                            <a:solidFill>
                              <a:srgbClr val="0070C0"/>
                            </a:solidFill>
                            <a:latin typeface="Cambria Math"/>
                            <a:cs typeface="Kalpurush" pitchFamily="2" charset="0"/>
                          </a:rPr>
                          <m:t>5</m:t>
                        </m:r>
                      </m:den>
                    </m:f>
                    <m:r>
                      <a:rPr lang="en-US" sz="2400" b="0" i="1" smtClean="0">
                        <a:solidFill>
                          <a:srgbClr val="0070C0"/>
                        </a:solidFill>
                        <a:latin typeface="Cambria Math"/>
                        <a:ea typeface="Cambria Math"/>
                        <a:cs typeface="Kalpurush" pitchFamily="2" charset="0"/>
                      </a:rPr>
                      <m:t>℉</m:t>
                    </m:r>
                  </m:oMath>
                </a14:m>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উষ্ণতার</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পরিবর্তন</a:t>
                </a:r>
                <a:r>
                  <a:rPr lang="en-US" sz="2400" dirty="0">
                    <a:solidFill>
                      <a:srgbClr val="0070C0"/>
                    </a:solidFill>
                    <a:latin typeface="Kalpurush" pitchFamily="2" charset="0"/>
                    <a:cs typeface="Kalpurush" pitchFamily="2" charset="0"/>
                  </a:rPr>
                  <a:t> </a:t>
                </a:r>
                <a14:m>
                  <m:oMath xmlns:m="http://schemas.openxmlformats.org/officeDocument/2006/math">
                    <m:r>
                      <a:rPr lang="en-US" sz="2400" b="0" i="0" smtClean="0">
                        <a:solidFill>
                          <a:srgbClr val="0070C0"/>
                        </a:solidFill>
                        <a:latin typeface="Cambria Math"/>
                        <a:cs typeface="Kalpurush" pitchFamily="2" charset="0"/>
                      </a:rPr>
                      <m:t>=</m:t>
                    </m:r>
                    <m:r>
                      <a:rPr lang="en-US" sz="2400" i="1">
                        <a:solidFill>
                          <a:srgbClr val="0070C0"/>
                        </a:solidFill>
                        <a:latin typeface="Cambria Math"/>
                        <a:cs typeface="Kalpurush" pitchFamily="2" charset="0"/>
                      </a:rPr>
                      <m:t>1</m:t>
                    </m:r>
                    <m:r>
                      <a:rPr lang="en-US" sz="2400" b="0" i="1" smtClean="0">
                        <a:solidFill>
                          <a:srgbClr val="0070C0"/>
                        </a:solidFill>
                        <a:latin typeface="Cambria Math"/>
                        <a:cs typeface="Kalpurush" pitchFamily="2" charset="0"/>
                      </a:rPr>
                      <m:t>𝐾</m:t>
                    </m:r>
                  </m:oMath>
                </a14:m>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উষ্ণতার</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পরিবর্তন</a:t>
                </a:r>
                <a:r>
                  <a:rPr lang="en-US" sz="2400" dirty="0">
                    <a:solidFill>
                      <a:srgbClr val="0070C0"/>
                    </a:solidFill>
                    <a:latin typeface="Kalpurush" pitchFamily="2" charset="0"/>
                    <a:cs typeface="Kalpurush" pitchFamily="2" charset="0"/>
                  </a:rPr>
                  <a:t> </a:t>
                </a:r>
                <a:endParaRPr lang="en-IN" sz="2400" dirty="0">
                  <a:solidFill>
                    <a:srgbClr val="0070C0"/>
                  </a:solidFill>
                  <a:latin typeface="Kalpurush" pitchFamily="2" charset="0"/>
                  <a:cs typeface="Kalpurush" pitchFamily="2"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IN" sz="2400" i="1" smtClean="0">
                              <a:solidFill>
                                <a:srgbClr val="0070C0"/>
                              </a:solidFill>
                              <a:latin typeface="Cambria Math"/>
                              <a:ea typeface="Cambria Math"/>
                              <a:cs typeface="Kalpurush" pitchFamily="2" charset="0"/>
                            </a:rPr>
                            <m:t>𝛼</m:t>
                          </m:r>
                        </m:e>
                        <m:sub>
                          <m:r>
                            <a:rPr lang="en-US" sz="2400" b="0" i="1" smtClean="0">
                              <a:solidFill>
                                <a:srgbClr val="0070C0"/>
                              </a:solidFill>
                              <a:latin typeface="Cambria Math"/>
                              <a:ea typeface="Cambria Math"/>
                              <a:cs typeface="Kalpurush" pitchFamily="2" charset="0"/>
                            </a:rPr>
                            <m:t>𝐶</m:t>
                          </m:r>
                        </m:sub>
                      </m:sSub>
                      <m:r>
                        <a:rPr lang="en-US" sz="2400" b="0" i="1" smtClean="0">
                          <a:solidFill>
                            <a:srgbClr val="0070C0"/>
                          </a:solidFill>
                          <a:latin typeface="Cambria Math"/>
                          <a:ea typeface="Cambria Math"/>
                          <a:cs typeface="Kalpurush" pitchFamily="2" charset="0"/>
                        </a:rPr>
                        <m:t>=</m:t>
                      </m:r>
                      <m:sSub>
                        <m:sSubPr>
                          <m:ctrlPr>
                            <a:rPr lang="en-US" sz="2400" b="0" i="1" smtClean="0">
                              <a:solidFill>
                                <a:srgbClr val="0070C0"/>
                              </a:solidFill>
                              <a:latin typeface="Cambria Math"/>
                              <a:ea typeface="Cambria Math"/>
                              <a:cs typeface="Kalpurush" pitchFamily="2" charset="0"/>
                            </a:rPr>
                          </m:ctrlPr>
                        </m:sSubPr>
                        <m:e>
                          <m:f>
                            <m:fPr>
                              <m:ctrlPr>
                                <a:rPr lang="en-US" sz="2400" b="0" i="1" smtClean="0">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9</m:t>
                              </m:r>
                            </m:num>
                            <m:den>
                              <m:r>
                                <a:rPr lang="en-US" sz="2400" b="0" i="1" smtClean="0">
                                  <a:solidFill>
                                    <a:srgbClr val="0070C0"/>
                                  </a:solidFill>
                                  <a:latin typeface="Cambria Math"/>
                                  <a:ea typeface="Cambria Math"/>
                                  <a:cs typeface="Kalpurush" pitchFamily="2" charset="0"/>
                                </a:rPr>
                                <m:t>5</m:t>
                              </m:r>
                            </m:den>
                          </m:f>
                          <m:r>
                            <a:rPr lang="en-US" sz="2400" b="0" i="1" smtClean="0">
                              <a:solidFill>
                                <a:srgbClr val="0070C0"/>
                              </a:solidFill>
                              <a:latin typeface="Cambria Math"/>
                              <a:ea typeface="Cambria Math"/>
                              <a:cs typeface="Kalpurush" pitchFamily="2" charset="0"/>
                            </a:rPr>
                            <m:t>𝛼</m:t>
                          </m:r>
                        </m:e>
                        <m:sub>
                          <m:r>
                            <a:rPr lang="en-US" sz="2400" b="0" i="1" smtClean="0">
                              <a:solidFill>
                                <a:srgbClr val="0070C0"/>
                              </a:solidFill>
                              <a:latin typeface="Cambria Math"/>
                              <a:ea typeface="Cambria Math"/>
                              <a:cs typeface="Kalpurush" pitchFamily="2" charset="0"/>
                            </a:rPr>
                            <m:t>𝐹</m:t>
                          </m:r>
                        </m:sub>
                      </m:sSub>
                      <m:r>
                        <a:rPr lang="en-US" sz="2400" b="0" i="1" dirty="0" smtClean="0">
                          <a:solidFill>
                            <a:srgbClr val="0070C0"/>
                          </a:solidFill>
                          <a:latin typeface="Cambria Math"/>
                          <a:cs typeface="Kalpurush" pitchFamily="2" charset="0"/>
                        </a:rPr>
                        <m:t>=</m:t>
                      </m:r>
                      <m:sSub>
                        <m:sSubPr>
                          <m:ctrlPr>
                            <a:rPr lang="en-US" sz="2400" b="0" i="1" dirty="0" smtClean="0">
                              <a:solidFill>
                                <a:srgbClr val="0070C0"/>
                              </a:solidFill>
                              <a:latin typeface="Cambria Math"/>
                              <a:ea typeface="Cambria Math"/>
                              <a:cs typeface="Kalpurush" pitchFamily="2" charset="0"/>
                            </a:rPr>
                          </m:ctrlPr>
                        </m:sSubPr>
                        <m:e>
                          <m:r>
                            <a:rPr lang="en-US" sz="2400" b="0" i="1" dirty="0" smtClean="0">
                              <a:solidFill>
                                <a:srgbClr val="0070C0"/>
                              </a:solidFill>
                              <a:latin typeface="Cambria Math"/>
                              <a:ea typeface="Cambria Math"/>
                              <a:cs typeface="Kalpurush" pitchFamily="2" charset="0"/>
                            </a:rPr>
                            <m:t>𝛼</m:t>
                          </m:r>
                        </m:e>
                        <m:sub>
                          <m:r>
                            <a:rPr lang="en-US" sz="2400" b="0" i="1" dirty="0" smtClean="0">
                              <a:solidFill>
                                <a:srgbClr val="0070C0"/>
                              </a:solidFill>
                              <a:latin typeface="Cambria Math"/>
                              <a:ea typeface="Cambria Math"/>
                              <a:cs typeface="Kalpurush" pitchFamily="2" charset="0"/>
                            </a:rPr>
                            <m:t>𝐾</m:t>
                          </m:r>
                        </m:sub>
                      </m:sSub>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5028941"/>
              </a:xfrm>
              <a:prstGeom prst="rect">
                <a:avLst/>
              </a:prstGeom>
              <a:blipFill rotWithShape="1">
                <a:blip r:embed="rId2"/>
                <a:stretch>
                  <a:fillRect l="-1123"/>
                </a:stretch>
              </a:blipFill>
            </p:spPr>
            <p:txBody>
              <a:bodyPr/>
              <a:lstStyle/>
              <a:p>
                <a:r>
                  <a:rPr lang="en-IN">
                    <a:noFill/>
                  </a:rPr>
                  <a:t> </a:t>
                </a:r>
              </a:p>
            </p:txBody>
          </p:sp>
        </mc:Fallback>
      </mc:AlternateContent>
    </p:spTree>
    <p:extLst>
      <p:ext uri="{BB962C8B-B14F-4D97-AF65-F5344CB8AC3E}">
        <p14:creationId xmlns:p14="http://schemas.microsoft.com/office/powerpoint/2010/main" val="18673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পদার্থের দৈর্ঘ্য প্রসারণ 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5340565"/>
              </a:xfrm>
              <a:prstGeom prst="rect">
                <a:avLst/>
              </a:prstGeom>
              <a:noFill/>
            </p:spPr>
            <p:txBody>
              <a:bodyPr wrap="square" rtlCol="0">
                <a:spAutoFit/>
              </a:bodyPr>
              <a:lstStyle/>
              <a:p>
                <a:pPr>
                  <a:spcAft>
                    <a:spcPts val="1200"/>
                  </a:spcAft>
                </a:pPr>
                <a:r>
                  <a:rPr lang="en-US" sz="2400" b="1" dirty="0" smtClean="0">
                    <a:solidFill>
                      <a:srgbClr val="00B050"/>
                    </a:solidFill>
                    <a:latin typeface="Kalpurush" pitchFamily="2" charset="0"/>
                    <a:cs typeface="Kalpurush" pitchFamily="2" charset="0"/>
                  </a:rPr>
                  <a:t>লোহার </a:t>
                </a:r>
                <a:r>
                  <a:rPr lang="en-US" sz="2400" b="1" dirty="0" err="1" smtClean="0">
                    <a:solidFill>
                      <a:srgbClr val="00B050"/>
                    </a:solidFill>
                    <a:latin typeface="Kalpurush" pitchFamily="2" charset="0"/>
                    <a:cs typeface="Kalpurush" pitchFamily="2" charset="0"/>
                  </a:rPr>
                  <a:t>দৈর্ঘ্য</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প্রসারণ</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গুণাঙ্ক</a:t>
                </a:r>
                <a:r>
                  <a:rPr lang="en-US" sz="2400" b="1" dirty="0" smtClean="0">
                    <a:solidFill>
                      <a:srgbClr val="00B050"/>
                    </a:solidFill>
                    <a:latin typeface="Kalpurush" pitchFamily="2" charset="0"/>
                    <a:cs typeface="Kalpurush" pitchFamily="2" charset="0"/>
                  </a:rPr>
                  <a:t> </a:t>
                </a:r>
                <a14:m>
                  <m:oMath xmlns:m="http://schemas.openxmlformats.org/officeDocument/2006/math">
                    <m:r>
                      <a:rPr lang="en-US" sz="2400" b="1" i="1" smtClean="0">
                        <a:solidFill>
                          <a:srgbClr val="00B050"/>
                        </a:solidFill>
                        <a:latin typeface="Cambria Math"/>
                        <a:cs typeface="Kalpurush" pitchFamily="2" charset="0"/>
                      </a:rPr>
                      <m:t>𝟏𝟐</m:t>
                    </m:r>
                    <m:r>
                      <a:rPr lang="en-US" sz="2400" b="1" i="1" smtClean="0">
                        <a:solidFill>
                          <a:srgbClr val="00B050"/>
                        </a:solidFill>
                        <a:latin typeface="Cambria Math"/>
                        <a:ea typeface="Cambria Math"/>
                        <a:cs typeface="Kalpurush" pitchFamily="2" charset="0"/>
                      </a:rPr>
                      <m:t>×</m:t>
                    </m:r>
                    <m:r>
                      <a:rPr lang="en-US" sz="2400" b="1" i="1" smtClean="0">
                        <a:solidFill>
                          <a:srgbClr val="00B050"/>
                        </a:solidFill>
                        <a:latin typeface="Cambria Math"/>
                        <a:ea typeface="Cambria Math"/>
                        <a:cs typeface="Kalpurush" pitchFamily="2" charset="0"/>
                      </a:rPr>
                      <m:t>𝟏</m:t>
                    </m:r>
                    <m:sSup>
                      <m:sSupPr>
                        <m:ctrlPr>
                          <a:rPr lang="en-US" sz="2400" b="1" i="1" smtClean="0">
                            <a:solidFill>
                              <a:srgbClr val="00B050"/>
                            </a:solidFill>
                            <a:latin typeface="Cambria Math"/>
                            <a:ea typeface="Cambria Math"/>
                            <a:cs typeface="Kalpurush" pitchFamily="2" charset="0"/>
                          </a:rPr>
                        </m:ctrlPr>
                      </m:sSupPr>
                      <m:e>
                        <m:r>
                          <a:rPr lang="en-US" sz="2400" b="1" i="1" smtClean="0">
                            <a:solidFill>
                              <a:srgbClr val="00B050"/>
                            </a:solidFill>
                            <a:latin typeface="Cambria Math"/>
                            <a:ea typeface="Cambria Math"/>
                            <a:cs typeface="Kalpurush" pitchFamily="2" charset="0"/>
                          </a:rPr>
                          <m:t>𝟎</m:t>
                        </m:r>
                      </m:e>
                      <m:sup>
                        <m:r>
                          <a:rPr lang="en-US" sz="2400" b="1" i="1" smtClean="0">
                            <a:solidFill>
                              <a:srgbClr val="00B050"/>
                            </a:solidFill>
                            <a:latin typeface="Cambria Math"/>
                            <a:ea typeface="Cambria Math"/>
                            <a:cs typeface="Kalpurush" pitchFamily="2" charset="0"/>
                          </a:rPr>
                          <m:t>−</m:t>
                        </m:r>
                        <m:r>
                          <a:rPr lang="en-US" sz="2400" b="1" i="1" smtClean="0">
                            <a:solidFill>
                              <a:srgbClr val="00B050"/>
                            </a:solidFill>
                            <a:latin typeface="Cambria Math"/>
                            <a:ea typeface="Cambria Math"/>
                            <a:cs typeface="Kalpurush" pitchFamily="2" charset="0"/>
                          </a:rPr>
                          <m:t>𝟔</m:t>
                        </m:r>
                      </m:sup>
                    </m:sSup>
                    <m:r>
                      <a:rPr lang="en-US" sz="2400" b="1" i="1" smtClean="0">
                        <a:solidFill>
                          <a:srgbClr val="00B050"/>
                        </a:solidFill>
                        <a:latin typeface="Cambria Math"/>
                        <a:ea typeface="Cambria Math"/>
                        <a:cs typeface="Kalpurush" pitchFamily="2" charset="0"/>
                      </a:rPr>
                      <m:t> </m:t>
                    </m:r>
                    <m:sSup>
                      <m:sSupPr>
                        <m:ctrlPr>
                          <a:rPr lang="en-US" sz="2400" b="1" i="1" smtClean="0">
                            <a:solidFill>
                              <a:srgbClr val="00B050"/>
                            </a:solidFill>
                            <a:latin typeface="Cambria Math"/>
                            <a:ea typeface="Cambria Math"/>
                            <a:cs typeface="Kalpurush" pitchFamily="2" charset="0"/>
                          </a:rPr>
                        </m:ctrlPr>
                      </m:sSupPr>
                      <m:e>
                        <m:r>
                          <a:rPr lang="en-US" sz="2400" b="1" i="1" smtClean="0">
                            <a:solidFill>
                              <a:srgbClr val="00B050"/>
                            </a:solidFill>
                            <a:latin typeface="Cambria Math"/>
                            <a:ea typeface="Cambria Math"/>
                            <a:cs typeface="Kalpurush" pitchFamily="2" charset="0"/>
                          </a:rPr>
                          <m:t>℃</m:t>
                        </m:r>
                      </m:e>
                      <m:sup>
                        <m:r>
                          <a:rPr lang="en-US" sz="2400" b="1" i="1" smtClean="0">
                            <a:solidFill>
                              <a:srgbClr val="00B050"/>
                            </a:solidFill>
                            <a:latin typeface="Cambria Math"/>
                            <a:ea typeface="Cambria Math"/>
                            <a:cs typeface="Kalpurush" pitchFamily="2" charset="0"/>
                          </a:rPr>
                          <m:t>−</m:t>
                        </m:r>
                        <m:r>
                          <a:rPr lang="en-US" sz="2400" b="1" i="1" smtClean="0">
                            <a:solidFill>
                              <a:srgbClr val="00B050"/>
                            </a:solidFill>
                            <a:latin typeface="Cambria Math"/>
                            <a:ea typeface="Cambria Math"/>
                            <a:cs typeface="Kalpurush" pitchFamily="2" charset="0"/>
                          </a:rPr>
                          <m:t>𝟏</m:t>
                        </m:r>
                      </m:sup>
                    </m:sSup>
                    <m:r>
                      <a:rPr lang="en-US" sz="2400" b="1" i="1" smtClean="0">
                        <a:solidFill>
                          <a:srgbClr val="00B050"/>
                        </a:solidFill>
                        <a:latin typeface="Cambria Math"/>
                        <a:ea typeface="Cambria Math"/>
                        <a:cs typeface="Kalpurush" pitchFamily="2" charset="0"/>
                      </a:rPr>
                      <m:t> </m:t>
                    </m:r>
                  </m:oMath>
                </a14:m>
                <a:r>
                  <a:rPr lang="en-US" sz="2400" b="1" dirty="0" err="1" smtClean="0">
                    <a:solidFill>
                      <a:srgbClr val="00B050"/>
                    </a:solidFill>
                    <a:latin typeface="Kalpurush" pitchFamily="2" charset="0"/>
                    <a:cs typeface="Kalpurush" pitchFamily="2" charset="0"/>
                  </a:rPr>
                  <a:t>বলতে</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বোঝায়</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a:t>
                </a:r>
                <a:endParaRPr lang="en-US" sz="2400" dirty="0" smtClean="0">
                  <a:solidFill>
                    <a:srgbClr val="0070C0"/>
                  </a:solidFill>
                  <a:latin typeface="Kalpurush" pitchFamily="2" charset="0"/>
                  <a:cs typeface="Kalpurush" pitchFamily="2" charset="0"/>
                </a:endParaRPr>
              </a:p>
              <a:p>
                <a:pPr>
                  <a:spcAft>
                    <a:spcPts val="1200"/>
                  </a:spcAft>
                </a:pPr>
                <a:r>
                  <a:rPr lang="en-US" sz="2400" dirty="0" err="1" smtClean="0">
                    <a:solidFill>
                      <a:srgbClr val="0070C0"/>
                    </a:solidFill>
                    <a:latin typeface="Kalpurush" pitchFamily="2" charset="0"/>
                    <a:cs typeface="Kalpurush" pitchFamily="2" charset="0"/>
                  </a:rPr>
                  <a:t>কোনো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লোহাদন্ডের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উষ্ণতা</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dirty="0">
                        <a:solidFill>
                          <a:srgbClr val="0070C0"/>
                        </a:solidFill>
                        <a:latin typeface="Cambria Math"/>
                        <a:ea typeface="Cambria Math"/>
                        <a:cs typeface="Kalpurush" pitchFamily="2" charset="0"/>
                      </a:rPr>
                      <m:t>1</m:t>
                    </m:r>
                    <m:r>
                      <a:rPr lang="en-US" sz="2400" i="1" dirty="0" smtClean="0">
                        <a:solidFill>
                          <a:srgbClr val="0070C0"/>
                        </a:solidFill>
                        <a:latin typeface="Cambria Math"/>
                        <a:ea typeface="Cambria Math"/>
                        <a:cs typeface="Kalpurush" pitchFamily="2" charset="0"/>
                      </a:rPr>
                      <m:t>℃</m:t>
                    </m:r>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বৃদ্ধি</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করলে</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দন্ডটির</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প্রাথমিক</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দৈর্ঘ্যের</a:t>
                </a:r>
                <a:r>
                  <a:rPr lang="en-IN" sz="2400" dirty="0" smtClean="0">
                    <a:solidFill>
                      <a:srgbClr val="0070C0"/>
                    </a:solidFill>
                    <a:latin typeface="Kalpurush" pitchFamily="2" charset="0"/>
                    <a:cs typeface="Kalpurush" pitchFamily="2" charset="0"/>
                  </a:rPr>
                  <a:t> </a:t>
                </a:r>
                <a14:m>
                  <m:oMath xmlns:m="http://schemas.openxmlformats.org/officeDocument/2006/math">
                    <m:r>
                      <a:rPr lang="en-US" sz="2400" b="0" i="1" smtClean="0">
                        <a:solidFill>
                          <a:srgbClr val="0070C0"/>
                        </a:solidFill>
                        <a:latin typeface="Cambria Math"/>
                        <a:cs typeface="Kalpurush" pitchFamily="2" charset="0"/>
                      </a:rPr>
                      <m:t>12</m:t>
                    </m:r>
                    <m:r>
                      <a:rPr lang="en-US" sz="2400" b="0" i="1" smtClean="0">
                        <a:solidFill>
                          <a:srgbClr val="0070C0"/>
                        </a:solidFill>
                        <a:latin typeface="Cambria Math"/>
                        <a:ea typeface="Cambria Math"/>
                        <a:cs typeface="Kalpurush" pitchFamily="2" charset="0"/>
                      </a:rPr>
                      <m:t>×</m:t>
                    </m:r>
                    <m:sSup>
                      <m:sSupPr>
                        <m:ctrlPr>
                          <a:rPr lang="en-US" sz="2400" b="0" i="1" smtClean="0">
                            <a:solidFill>
                              <a:srgbClr val="0070C0"/>
                            </a:solidFill>
                            <a:latin typeface="Cambria Math"/>
                            <a:ea typeface="Cambria Math"/>
                            <a:cs typeface="Kalpurush" pitchFamily="2" charset="0"/>
                          </a:rPr>
                        </m:ctrlPr>
                      </m:sSupPr>
                      <m:e>
                        <m:r>
                          <a:rPr lang="en-US" sz="2400" b="0" i="1" smtClean="0">
                            <a:solidFill>
                              <a:srgbClr val="0070C0"/>
                            </a:solidFill>
                            <a:latin typeface="Cambria Math"/>
                            <a:ea typeface="Cambria Math"/>
                            <a:cs typeface="Kalpurush" pitchFamily="2" charset="0"/>
                          </a:rPr>
                          <m:t>10</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6</m:t>
                        </m:r>
                      </m:sup>
                    </m:sSup>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অংশ</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দৈর্ঘ্যে</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বৃদ্ধি</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হয়</a:t>
                </a:r>
                <a:r>
                  <a:rPr lang="en-IN" sz="2400" dirty="0" smtClean="0">
                    <a:solidFill>
                      <a:srgbClr val="0070C0"/>
                    </a:solidFill>
                    <a:latin typeface="Kalpurush" pitchFamily="2" charset="0"/>
                    <a:cs typeface="Kalpurush" pitchFamily="2" charset="0"/>
                  </a:rPr>
                  <a:t>।</a:t>
                </a:r>
              </a:p>
              <a:p>
                <a:pPr>
                  <a:spcAft>
                    <a:spcPts val="1200"/>
                  </a:spcAft>
                </a:pPr>
                <a:r>
                  <a:rPr lang="en-US" sz="2400" b="1" dirty="0" err="1" smtClean="0">
                    <a:solidFill>
                      <a:srgbClr val="00B050"/>
                    </a:solidFill>
                    <a:latin typeface="Kalpurush" pitchFamily="2" charset="0"/>
                    <a:cs typeface="Kalpurush" pitchFamily="2" charset="0"/>
                  </a:rPr>
                  <a:t>প্রশ্ন</a:t>
                </a:r>
                <a:r>
                  <a:rPr lang="en-US" sz="2400" dirty="0" smtClean="0">
                    <a:solidFill>
                      <a:srgbClr val="00B05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সেলসিয়াস</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স্কেলে</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পিতলের</a:t>
                </a:r>
                <a:r>
                  <a:rPr lang="en-US"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দৈর্ঘ্য প্রসারণ গুণাঙ্ক </a:t>
                </a:r>
                <a14:m>
                  <m:oMath xmlns:m="http://schemas.openxmlformats.org/officeDocument/2006/math">
                    <m:r>
                      <a:rPr lang="en-US" sz="2400" b="0" i="1" smtClean="0">
                        <a:solidFill>
                          <a:srgbClr val="0070C0"/>
                        </a:solidFill>
                        <a:latin typeface="Cambria Math"/>
                        <a:cs typeface="Kalpurush" pitchFamily="2" charset="0"/>
                      </a:rPr>
                      <m:t>0</m:t>
                    </m:r>
                    <m:r>
                      <a:rPr lang="en-US" sz="2400" b="0" i="1" smtClean="0">
                        <a:solidFill>
                          <a:srgbClr val="0070C0"/>
                        </a:solidFill>
                        <a:latin typeface="Cambria Math"/>
                        <a:cs typeface="Kalpurush" pitchFamily="2" charset="0"/>
                      </a:rPr>
                      <m:t>.</m:t>
                    </m:r>
                    <m:r>
                      <a:rPr lang="en-US" sz="2400" b="0" i="1" smtClean="0">
                        <a:solidFill>
                          <a:srgbClr val="0070C0"/>
                        </a:solidFill>
                        <a:latin typeface="Cambria Math"/>
                        <a:cs typeface="Kalpurush" pitchFamily="2" charset="0"/>
                      </a:rPr>
                      <m:t>000018</m:t>
                    </m:r>
                    <m:r>
                      <a:rPr lang="en-US" sz="2400" b="0" i="1" smtClean="0">
                        <a:solidFill>
                          <a:srgbClr val="0070C0"/>
                        </a:solidFill>
                        <a:latin typeface="Cambria Math"/>
                        <a:cs typeface="Kalpurush" pitchFamily="2" charset="0"/>
                      </a:rPr>
                      <m:t> </m:t>
                    </m:r>
                    <m:sSup>
                      <m:sSupPr>
                        <m:ctrlPr>
                          <a:rPr lang="en-US" sz="2400" b="0" i="1" smtClean="0">
                            <a:solidFill>
                              <a:srgbClr val="0070C0"/>
                            </a:solidFill>
                            <a:latin typeface="Cambria Math"/>
                            <a:ea typeface="Cambria Math"/>
                            <a:cs typeface="Kalpurush" pitchFamily="2" charset="0"/>
                          </a:rPr>
                        </m:ctrlPr>
                      </m:sSupPr>
                      <m:e>
                        <m:r>
                          <a:rPr lang="en-US" sz="2400" b="0" i="1" smtClean="0">
                            <a:solidFill>
                              <a:srgbClr val="0070C0"/>
                            </a:solidFill>
                            <a:latin typeface="Cambria Math"/>
                            <a:ea typeface="Cambria Math"/>
                            <a:cs typeface="Kalpurush" pitchFamily="2" charset="0"/>
                          </a:rPr>
                          <m:t>℃</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হলে</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ফারেনহাইট</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এবং</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কেলভিন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স্কেলে</a:t>
                </a:r>
                <a:r>
                  <a:rPr lang="en-US"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দৈর্ঘ্য প্রসারণ </a:t>
                </a:r>
                <a:r>
                  <a:rPr lang="as-IN" sz="2400" dirty="0" smtClean="0">
                    <a:solidFill>
                      <a:srgbClr val="0070C0"/>
                    </a:solidFill>
                    <a:latin typeface="Kalpurush" pitchFamily="2" charset="0"/>
                    <a:cs typeface="Kalpurush" pitchFamily="2" charset="0"/>
                  </a:rPr>
                  <a:t>গুণাঙ্ক</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নির্ণয়</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করো</a:t>
                </a:r>
                <a:r>
                  <a:rPr lang="en-US" sz="2400" dirty="0" smtClean="0">
                    <a:solidFill>
                      <a:srgbClr val="0070C0"/>
                    </a:solidFill>
                    <a:latin typeface="Kalpurush" pitchFamily="2" charset="0"/>
                    <a:cs typeface="Kalpurush" pitchFamily="2" charset="0"/>
                  </a:rPr>
                  <a:t>। </a:t>
                </a:r>
              </a:p>
              <a:p>
                <a:pPr>
                  <a:spcAft>
                    <a:spcPts val="1200"/>
                  </a:spcAft>
                </a:pPr>
                <a:r>
                  <a:rPr lang="en-US" sz="2400" dirty="0" err="1" smtClean="0">
                    <a:solidFill>
                      <a:srgbClr val="0070C0"/>
                    </a:solidFill>
                    <a:latin typeface="Kalpurush" pitchFamily="2" charset="0"/>
                    <a:cs typeface="Kalpurush" pitchFamily="2" charset="0"/>
                  </a:rPr>
                  <a:t>উত্তর</a:t>
                </a:r>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i="1">
                            <a:solidFill>
                              <a:srgbClr val="0070C0"/>
                            </a:solidFill>
                            <a:latin typeface="Cambria Math"/>
                            <a:ea typeface="Cambria Math"/>
                            <a:cs typeface="Kalpurush" pitchFamily="2" charset="0"/>
                          </a:rPr>
                        </m:ctrlPr>
                      </m:sSubPr>
                      <m:e>
                        <m:r>
                          <a:rPr lang="en-IN" sz="2400" i="1">
                            <a:solidFill>
                              <a:srgbClr val="0070C0"/>
                            </a:solidFill>
                            <a:latin typeface="Cambria Math"/>
                            <a:ea typeface="Cambria Math"/>
                            <a:cs typeface="Kalpurush" pitchFamily="2" charset="0"/>
                          </a:rPr>
                          <m:t>𝛼</m:t>
                        </m:r>
                      </m:e>
                      <m:sub>
                        <m:r>
                          <a:rPr lang="en-US" sz="2400" i="1">
                            <a:solidFill>
                              <a:srgbClr val="0070C0"/>
                            </a:solidFill>
                            <a:latin typeface="Cambria Math"/>
                            <a:ea typeface="Cambria Math"/>
                            <a:cs typeface="Kalpurush" pitchFamily="2" charset="0"/>
                          </a:rPr>
                          <m:t>𝐶</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f>
                          <m:fPr>
                            <m:ctrlPr>
                              <a:rPr lang="en-US" sz="2400" i="1">
                                <a:solidFill>
                                  <a:srgbClr val="0070C0"/>
                                </a:solidFill>
                                <a:latin typeface="Cambria Math"/>
                                <a:ea typeface="Cambria Math"/>
                                <a:cs typeface="Kalpurush" pitchFamily="2" charset="0"/>
                              </a:rPr>
                            </m:ctrlPr>
                          </m:fPr>
                          <m:num>
                            <m:r>
                              <a:rPr lang="en-US" sz="2400" i="1">
                                <a:solidFill>
                                  <a:srgbClr val="0070C0"/>
                                </a:solidFill>
                                <a:latin typeface="Cambria Math"/>
                                <a:ea typeface="Cambria Math"/>
                                <a:cs typeface="Kalpurush" pitchFamily="2" charset="0"/>
                              </a:rPr>
                              <m:t>9</m:t>
                            </m:r>
                          </m:num>
                          <m:den>
                            <m:r>
                              <a:rPr lang="en-US" sz="2400" i="1">
                                <a:solidFill>
                                  <a:srgbClr val="0070C0"/>
                                </a:solidFill>
                                <a:latin typeface="Cambria Math"/>
                                <a:ea typeface="Cambria Math"/>
                                <a:cs typeface="Kalpurush" pitchFamily="2" charset="0"/>
                              </a:rPr>
                              <m:t>5</m:t>
                            </m:r>
                          </m:den>
                        </m:f>
                        <m:r>
                          <a:rPr lang="en-US" sz="2400" i="1">
                            <a:solidFill>
                              <a:srgbClr val="0070C0"/>
                            </a:solidFill>
                            <a:latin typeface="Cambria Math"/>
                            <a:ea typeface="Cambria Math"/>
                            <a:cs typeface="Kalpurush" pitchFamily="2" charset="0"/>
                          </a:rPr>
                          <m:t>𝛼</m:t>
                        </m:r>
                      </m:e>
                      <m:sub>
                        <m:r>
                          <a:rPr lang="en-US" sz="2400" i="1">
                            <a:solidFill>
                              <a:srgbClr val="0070C0"/>
                            </a:solidFill>
                            <a:latin typeface="Cambria Math"/>
                            <a:ea typeface="Cambria Math"/>
                            <a:cs typeface="Kalpurush" pitchFamily="2" charset="0"/>
                          </a:rPr>
                          <m:t>𝐹</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ea typeface="Cambria Math"/>
                            <a:cs typeface="Kalpurush" pitchFamily="2" charset="0"/>
                          </a:rPr>
                        </m:ctrlPr>
                      </m:sSubPr>
                      <m:e>
                        <m:r>
                          <a:rPr lang="en-US" sz="2400" i="1" dirty="0">
                            <a:solidFill>
                              <a:srgbClr val="0070C0"/>
                            </a:solidFill>
                            <a:latin typeface="Cambria Math"/>
                            <a:ea typeface="Cambria Math"/>
                            <a:cs typeface="Kalpurush" pitchFamily="2" charset="0"/>
                          </a:rPr>
                          <m:t>𝛼</m:t>
                        </m:r>
                      </m:e>
                      <m:sub>
                        <m:r>
                          <a:rPr lang="en-US" sz="2400" i="1" dirty="0">
                            <a:solidFill>
                              <a:srgbClr val="0070C0"/>
                            </a:solidFill>
                            <a:latin typeface="Cambria Math"/>
                            <a:ea typeface="Cambria Math"/>
                            <a:cs typeface="Kalpurush" pitchFamily="2" charset="0"/>
                          </a:rPr>
                          <m:t>𝐾</m:t>
                        </m:r>
                      </m:sub>
                    </m:sSub>
                  </m:oMath>
                </a14:m>
                <a:endParaRPr lang="en-IN" sz="2400" dirty="0">
                  <a:solidFill>
                    <a:srgbClr val="0070C0"/>
                  </a:solidFill>
                  <a:latin typeface="Kalpurush" pitchFamily="2" charset="0"/>
                  <a:cs typeface="Kalpurush" pitchFamily="2" charset="0"/>
                </a:endParaRPr>
              </a:p>
              <a:p>
                <a:pPr>
                  <a:spcAft>
                    <a:spcPts val="1200"/>
                  </a:spcAft>
                </a:pPr>
                <a:r>
                  <a:rPr lang="en-US" sz="2400" dirty="0" err="1">
                    <a:solidFill>
                      <a:srgbClr val="0070C0"/>
                    </a:solidFill>
                    <a:latin typeface="Kalpurush" pitchFamily="2" charset="0"/>
                    <a:cs typeface="Kalpurush" pitchFamily="2" charset="0"/>
                  </a:rPr>
                  <a:t>ফারেনহাইট</a:t>
                </a:r>
                <a:r>
                  <a:rPr lang="en-US" sz="2400" dirty="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স্কেলে</a:t>
                </a:r>
                <a:r>
                  <a:rPr lang="en-US"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দৈর্ঘ্য প্রসারণ </a:t>
                </a:r>
                <a:r>
                  <a:rPr lang="as-IN" sz="2400" dirty="0" smtClean="0">
                    <a:solidFill>
                      <a:srgbClr val="0070C0"/>
                    </a:solidFill>
                    <a:latin typeface="Kalpurush" pitchFamily="2" charset="0"/>
                    <a:cs typeface="Kalpurush" pitchFamily="2" charset="0"/>
                  </a:rPr>
                  <a:t>গুণাঙ্ক</a:t>
                </a:r>
                <a:r>
                  <a:rPr lang="en-US" sz="2400" dirty="0" smtClean="0">
                    <a:solidFill>
                      <a:srgbClr val="0070C0"/>
                    </a:solidFill>
                    <a:latin typeface="Kalpurush" pitchFamily="2" charset="0"/>
                    <a:cs typeface="Kalpurush" pitchFamily="2" charset="0"/>
                  </a:rPr>
                  <a:t>,</a:t>
                </a:r>
              </a:p>
              <a:p>
                <a:pPr algn="ctr">
                  <a:spcAft>
                    <a:spcPts val="1200"/>
                  </a:spcAft>
                </a:pP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𝛼</m:t>
                        </m:r>
                      </m:e>
                      <m:sub>
                        <m:r>
                          <a:rPr lang="en-US" sz="2400" i="1">
                            <a:solidFill>
                              <a:srgbClr val="0070C0"/>
                            </a:solidFill>
                            <a:latin typeface="Cambria Math"/>
                            <a:ea typeface="Cambria Math"/>
                            <a:cs typeface="Kalpurush" pitchFamily="2" charset="0"/>
                          </a:rPr>
                          <m:t>𝐹</m:t>
                        </m:r>
                      </m:sub>
                    </m:sSub>
                    <m:r>
                      <a:rPr lang="en-US" sz="2400" i="1" dirty="0">
                        <a:solidFill>
                          <a:srgbClr val="0070C0"/>
                        </a:solidFill>
                        <a:latin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f>
                          <m:fPr>
                            <m:ctrlPr>
                              <a:rPr lang="en-US" sz="2400" i="1" smtClean="0">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5</m:t>
                            </m:r>
                          </m:num>
                          <m:den>
                            <m:r>
                              <a:rPr lang="en-US" sz="2400" b="0" i="1" smtClean="0">
                                <a:solidFill>
                                  <a:srgbClr val="0070C0"/>
                                </a:solidFill>
                                <a:latin typeface="Cambria Math"/>
                                <a:ea typeface="Cambria Math"/>
                                <a:cs typeface="Kalpurush" pitchFamily="2" charset="0"/>
                              </a:rPr>
                              <m:t>9</m:t>
                            </m:r>
                          </m:den>
                        </m:f>
                        <m:r>
                          <a:rPr lang="en-IN" sz="2400" i="1">
                            <a:solidFill>
                              <a:srgbClr val="0070C0"/>
                            </a:solidFill>
                            <a:latin typeface="Cambria Math"/>
                            <a:ea typeface="Cambria Math"/>
                            <a:cs typeface="Kalpurush" pitchFamily="2" charset="0"/>
                          </a:rPr>
                          <m:t>𝛼</m:t>
                        </m:r>
                      </m:e>
                      <m:sub>
                        <m:r>
                          <a:rPr lang="en-US" sz="2400" i="1">
                            <a:solidFill>
                              <a:srgbClr val="0070C0"/>
                            </a:solidFill>
                            <a:latin typeface="Cambria Math"/>
                            <a:ea typeface="Cambria Math"/>
                            <a:cs typeface="Kalpurush" pitchFamily="2" charset="0"/>
                          </a:rPr>
                          <m:t>𝐶</m:t>
                        </m:r>
                      </m:sub>
                    </m:sSub>
                    <m:r>
                      <a:rPr lang="en-US" sz="2400" b="0" i="1" smtClean="0">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5</m:t>
                        </m:r>
                      </m:num>
                      <m:den>
                        <m:r>
                          <a:rPr lang="en-US" sz="2400" b="0" i="1" smtClean="0">
                            <a:solidFill>
                              <a:srgbClr val="0070C0"/>
                            </a:solidFill>
                            <a:latin typeface="Cambria Math"/>
                            <a:ea typeface="Cambria Math"/>
                            <a:cs typeface="Kalpurush" pitchFamily="2" charset="0"/>
                          </a:rPr>
                          <m:t>9</m:t>
                        </m:r>
                      </m:den>
                    </m:f>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0</m:t>
                    </m:r>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000018</m:t>
                    </m:r>
                    <m:r>
                      <a:rPr lang="en-US" sz="2400" b="0" i="1" smtClean="0">
                        <a:solidFill>
                          <a:srgbClr val="0070C0"/>
                        </a:solidFill>
                        <a:latin typeface="Cambria Math"/>
                        <a:ea typeface="Cambria Math"/>
                        <a:cs typeface="Kalpurush" pitchFamily="2" charset="0"/>
                      </a:rPr>
                      <m:t> </m:t>
                    </m:r>
                    <m:sSup>
                      <m:sSupPr>
                        <m:ctrlPr>
                          <a:rPr lang="en-US" sz="2400" b="0" i="1" smtClean="0">
                            <a:solidFill>
                              <a:srgbClr val="0070C0"/>
                            </a:solidFill>
                            <a:latin typeface="Cambria Math"/>
                            <a:ea typeface="Cambria Math"/>
                            <a:cs typeface="Kalpurush" pitchFamily="2" charset="0"/>
                          </a:rPr>
                        </m:ctrlPr>
                      </m:sSupPr>
                      <m:e>
                        <m:r>
                          <a:rPr lang="en-US" sz="2400" b="0" i="1" smtClean="0">
                            <a:solidFill>
                              <a:srgbClr val="0070C0"/>
                            </a:solidFill>
                            <a:latin typeface="Cambria Math"/>
                            <a:ea typeface="Cambria Math"/>
                            <a:cs typeface="Kalpurush" pitchFamily="2" charset="0"/>
                          </a:rPr>
                          <m:t>℉</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0</m:t>
                    </m:r>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00001</m:t>
                    </m:r>
                    <m:sSup>
                      <m:sSupPr>
                        <m:ctrlPr>
                          <a:rPr lang="en-US" sz="2400" i="1">
                            <a:solidFill>
                              <a:srgbClr val="0070C0"/>
                            </a:solidFill>
                            <a:latin typeface="Cambria Math"/>
                            <a:ea typeface="Cambria Math"/>
                            <a:cs typeface="Kalpurush" pitchFamily="2" charset="0"/>
                          </a:rPr>
                        </m:ctrlPr>
                      </m:sSupPr>
                      <m:e>
                        <m:r>
                          <a:rPr lang="en-US" sz="2400" i="1">
                            <a:solidFill>
                              <a:srgbClr val="0070C0"/>
                            </a:solidFill>
                            <a:latin typeface="Cambria Math"/>
                            <a:ea typeface="Cambria Math"/>
                            <a:cs typeface="Kalpurush" pitchFamily="2" charset="0"/>
                          </a:rPr>
                          <m:t>℉</m:t>
                        </m:r>
                      </m:e>
                      <m:sup>
                        <m:r>
                          <a:rPr lang="en-US" sz="2400" i="1">
                            <a:solidFill>
                              <a:srgbClr val="0070C0"/>
                            </a:solidFill>
                            <a:latin typeface="Cambria Math"/>
                            <a:ea typeface="Cambria Math"/>
                            <a:cs typeface="Kalpurush" pitchFamily="2" charset="0"/>
                          </a:rPr>
                          <m:t>−</m:t>
                        </m:r>
                        <m:r>
                          <a:rPr lang="en-US" sz="2400" i="1">
                            <a:solidFill>
                              <a:srgbClr val="0070C0"/>
                            </a:solidFill>
                            <a:latin typeface="Cambria Math"/>
                            <a:ea typeface="Cambria Math"/>
                            <a:cs typeface="Kalpurush" pitchFamily="2" charset="0"/>
                          </a:rPr>
                          <m:t>1</m:t>
                        </m:r>
                      </m:sup>
                    </m:sSup>
                  </m:oMath>
                </a14:m>
                <a:endParaRPr lang="en-US" sz="2400" dirty="0" smtClean="0">
                  <a:solidFill>
                    <a:srgbClr val="0070C0"/>
                  </a:solidFill>
                  <a:latin typeface="Kalpurush" pitchFamily="2" charset="0"/>
                  <a:cs typeface="Kalpurush" pitchFamily="2" charset="0"/>
                </a:endParaRPr>
              </a:p>
              <a:p>
                <a:pPr>
                  <a:spcAft>
                    <a:spcPts val="1200"/>
                  </a:spcAft>
                </a:pPr>
                <a:r>
                  <a:rPr lang="en-US" sz="2400" dirty="0" err="1" smtClean="0">
                    <a:solidFill>
                      <a:srgbClr val="0070C0"/>
                    </a:solidFill>
                    <a:latin typeface="Kalpurush" pitchFamily="2" charset="0"/>
                    <a:cs typeface="Kalpurush" pitchFamily="2" charset="0"/>
                  </a:rPr>
                  <a:t>কেলভিন</a:t>
                </a:r>
                <a:r>
                  <a:rPr lang="en-US"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স্কেলে</a:t>
                </a:r>
                <a:r>
                  <a:rPr lang="en-US"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দৈর্ঘ্য প্রসারণ </a:t>
                </a:r>
                <a:r>
                  <a:rPr lang="as-IN" sz="2400" dirty="0" smtClean="0">
                    <a:solidFill>
                      <a:srgbClr val="0070C0"/>
                    </a:solidFill>
                    <a:latin typeface="Kalpurush" pitchFamily="2" charset="0"/>
                    <a:cs typeface="Kalpurush" pitchFamily="2" charset="0"/>
                  </a:rPr>
                  <a:t>গুণাঙ্ক</a:t>
                </a:r>
                <a:r>
                  <a:rPr lang="en-US" sz="2400" dirty="0" smtClean="0">
                    <a:solidFill>
                      <a:srgbClr val="0070C0"/>
                    </a:solidFill>
                    <a:latin typeface="Kalpurush" pitchFamily="2" charset="0"/>
                    <a:cs typeface="Kalpurush" pitchFamily="2" charset="0"/>
                  </a:rPr>
                  <a:t>, </a:t>
                </a:r>
              </a:p>
              <a:p>
                <a:pPr algn="ctr">
                  <a:spcAft>
                    <a:spcPts val="1200"/>
                  </a:spcAft>
                </a:pPr>
                <a14:m>
                  <m:oMath xmlns:m="http://schemas.openxmlformats.org/officeDocument/2006/math">
                    <m:sSub>
                      <m:sSubPr>
                        <m:ctrlPr>
                          <a:rPr lang="en-US" sz="2400" i="1" dirty="0">
                            <a:solidFill>
                              <a:srgbClr val="0070C0"/>
                            </a:solidFill>
                            <a:latin typeface="Cambria Math"/>
                            <a:ea typeface="Cambria Math"/>
                            <a:cs typeface="Kalpurush" pitchFamily="2" charset="0"/>
                          </a:rPr>
                        </m:ctrlPr>
                      </m:sSubPr>
                      <m:e>
                        <m:r>
                          <a:rPr lang="en-US" sz="2400" i="1" dirty="0">
                            <a:solidFill>
                              <a:srgbClr val="0070C0"/>
                            </a:solidFill>
                            <a:latin typeface="Cambria Math"/>
                            <a:ea typeface="Cambria Math"/>
                            <a:cs typeface="Kalpurush" pitchFamily="2" charset="0"/>
                          </a:rPr>
                          <m:t>𝛼</m:t>
                        </m:r>
                      </m:e>
                      <m:sub>
                        <m:r>
                          <a:rPr lang="en-US" sz="2400" i="1" dirty="0">
                            <a:solidFill>
                              <a:srgbClr val="0070C0"/>
                            </a:solidFill>
                            <a:latin typeface="Cambria Math"/>
                            <a:ea typeface="Cambria Math"/>
                            <a:cs typeface="Kalpurush" pitchFamily="2" charset="0"/>
                          </a:rPr>
                          <m:t>𝐾</m:t>
                        </m:r>
                      </m:sub>
                    </m:sSub>
                    <m:r>
                      <a:rPr lang="en-US" sz="2400" b="0" i="1" dirty="0" smtClean="0">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IN" sz="2400" i="1">
                            <a:solidFill>
                              <a:srgbClr val="0070C0"/>
                            </a:solidFill>
                            <a:latin typeface="Cambria Math"/>
                            <a:ea typeface="Cambria Math"/>
                            <a:cs typeface="Kalpurush" pitchFamily="2" charset="0"/>
                          </a:rPr>
                          <m:t>𝛼</m:t>
                        </m:r>
                      </m:e>
                      <m:sub>
                        <m:r>
                          <a:rPr lang="en-US" sz="2400" i="1">
                            <a:solidFill>
                              <a:srgbClr val="0070C0"/>
                            </a:solidFill>
                            <a:latin typeface="Cambria Math"/>
                            <a:ea typeface="Cambria Math"/>
                            <a:cs typeface="Kalpurush" pitchFamily="2" charset="0"/>
                          </a:rPr>
                          <m:t>𝐶</m:t>
                        </m:r>
                      </m:sub>
                    </m:sSub>
                    <m:r>
                      <a:rPr lang="en-US" sz="2400" i="1">
                        <a:solidFill>
                          <a:srgbClr val="0070C0"/>
                        </a:solidFill>
                        <a:latin typeface="Cambria Math"/>
                        <a:ea typeface="Cambria Math"/>
                        <a:cs typeface="Kalpurush" pitchFamily="2" charset="0"/>
                      </a:rPr>
                      <m:t>=</m:t>
                    </m:r>
                    <m:r>
                      <a:rPr lang="en-US" sz="2400" i="1">
                        <a:solidFill>
                          <a:srgbClr val="0070C0"/>
                        </a:solidFill>
                        <a:latin typeface="Cambria Math"/>
                        <a:ea typeface="Cambria Math"/>
                        <a:cs typeface="Kalpurush" pitchFamily="2" charset="0"/>
                      </a:rPr>
                      <m:t>0</m:t>
                    </m:r>
                    <m:r>
                      <a:rPr lang="en-US" sz="2400" i="1">
                        <a:solidFill>
                          <a:srgbClr val="0070C0"/>
                        </a:solidFill>
                        <a:latin typeface="Cambria Math"/>
                        <a:ea typeface="Cambria Math"/>
                        <a:cs typeface="Kalpurush" pitchFamily="2" charset="0"/>
                      </a:rPr>
                      <m:t>.</m:t>
                    </m:r>
                    <m:r>
                      <a:rPr lang="en-US" sz="2400" i="1">
                        <a:solidFill>
                          <a:srgbClr val="0070C0"/>
                        </a:solidFill>
                        <a:latin typeface="Cambria Math"/>
                        <a:ea typeface="Cambria Math"/>
                        <a:cs typeface="Kalpurush" pitchFamily="2" charset="0"/>
                      </a:rPr>
                      <m:t>000018</m:t>
                    </m:r>
                    <m:sSup>
                      <m:sSupPr>
                        <m:ctrlPr>
                          <a:rPr lang="en-US" sz="2400" b="0" i="1" smtClean="0">
                            <a:solidFill>
                              <a:srgbClr val="0070C0"/>
                            </a:solidFill>
                            <a:latin typeface="Cambria Math"/>
                            <a:ea typeface="Cambria Math"/>
                            <a:cs typeface="Kalpurush" pitchFamily="2" charset="0"/>
                          </a:rPr>
                        </m:ctrlPr>
                      </m:sSupPr>
                      <m:e>
                        <m:r>
                          <a:rPr lang="en-US" sz="2400" b="0" i="1" smtClean="0">
                            <a:solidFill>
                              <a:srgbClr val="0070C0"/>
                            </a:solidFill>
                            <a:latin typeface="Cambria Math"/>
                            <a:ea typeface="Cambria Math"/>
                            <a:cs typeface="Kalpurush" pitchFamily="2" charset="0"/>
                          </a:rPr>
                          <m:t> </m:t>
                        </m:r>
                        <m:r>
                          <a:rPr lang="en-US" sz="2400" b="0" i="1" smtClean="0">
                            <a:solidFill>
                              <a:srgbClr val="0070C0"/>
                            </a:solidFill>
                            <a:latin typeface="Cambria Math"/>
                            <a:ea typeface="Cambria Math"/>
                            <a:cs typeface="Kalpurush" pitchFamily="2" charset="0"/>
                          </a:rPr>
                          <m:t>𝐾</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5340565"/>
              </a:xfrm>
              <a:prstGeom prst="rect">
                <a:avLst/>
              </a:prstGeom>
              <a:blipFill rotWithShape="1">
                <a:blip r:embed="rId2"/>
                <a:stretch>
                  <a:fillRect l="-1123" t="-571"/>
                </a:stretch>
              </a:blipFill>
            </p:spPr>
            <p:txBody>
              <a:bodyPr/>
              <a:lstStyle/>
              <a:p>
                <a:r>
                  <a:rPr lang="en-IN">
                    <a:noFill/>
                  </a:rPr>
                  <a:t> </a:t>
                </a:r>
              </a:p>
            </p:txBody>
          </p:sp>
        </mc:Fallback>
      </mc:AlternateContent>
    </p:spTree>
    <p:extLst>
      <p:ext uri="{BB962C8B-B14F-4D97-AF65-F5344CB8AC3E}">
        <p14:creationId xmlns:p14="http://schemas.microsoft.com/office/powerpoint/2010/main" val="14410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arn(inVertic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arn(inVertical)">
                                      <p:cBhvr>
                                        <p:cTn id="35" dur="500"/>
                                        <p:tgtEl>
                                          <p:spTgt spid="4">
                                            <p:txEl>
                                              <p:pRg st="6" end="6"/>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barn(inVertical)">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পদার্থের </a:t>
            </a:r>
            <a:r>
              <a:rPr lang="en-US" sz="3200" u="sng" dirty="0" err="1" smtClean="0">
                <a:solidFill>
                  <a:srgbClr val="FF0000"/>
                </a:solidFill>
                <a:latin typeface="Kalpurush" pitchFamily="2" charset="0"/>
                <a:cs typeface="Kalpurush" pitchFamily="2" charset="0"/>
              </a:rPr>
              <a:t>ক্ষেত্র</a:t>
            </a:r>
            <a:r>
              <a:rPr lang="as-IN" sz="3200" u="sng" dirty="0" smtClean="0">
                <a:solidFill>
                  <a:srgbClr val="FF0000"/>
                </a:solidFill>
                <a:latin typeface="Kalpurush" pitchFamily="2" charset="0"/>
                <a:cs typeface="Kalpurush" pitchFamily="2" charset="0"/>
              </a:rPr>
              <a:t> </a:t>
            </a:r>
            <a:r>
              <a:rPr lang="as-IN" sz="3200" u="sng" dirty="0">
                <a:solidFill>
                  <a:srgbClr val="FF0000"/>
                </a:solidFill>
                <a:latin typeface="Kalpurush" pitchFamily="2" charset="0"/>
                <a:cs typeface="Kalpurush" pitchFamily="2" charset="0"/>
              </a:rPr>
              <a:t>প্রসারণ 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4888646"/>
              </a:xfrm>
              <a:prstGeom prst="rect">
                <a:avLst/>
              </a:prstGeom>
              <a:noFill/>
            </p:spPr>
            <p:txBody>
              <a:bodyPr wrap="square" rtlCol="0">
                <a:spAutoFit/>
              </a:bodyPr>
              <a:lstStyle/>
              <a:p>
                <a:pPr algn="just">
                  <a:spcAft>
                    <a:spcPts val="1200"/>
                  </a:spcAft>
                </a:pPr>
                <a:r>
                  <a:rPr lang="as-IN" sz="2400" b="1" dirty="0" smtClean="0">
                    <a:solidFill>
                      <a:srgbClr val="00B050"/>
                    </a:solidFill>
                    <a:latin typeface="Kalpurush" pitchFamily="2" charset="0"/>
                    <a:cs typeface="Kalpurush" pitchFamily="2" charset="0"/>
                  </a:rPr>
                  <a:t>সংজ্ঞা</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কোনো কঠিন পদার্থের প্রতি একক উষ্ণতা বৃদ্ধিতে প্রতি একক </a:t>
                </a:r>
                <a:r>
                  <a:rPr lang="en-US" sz="2400" dirty="0" err="1" smtClean="0">
                    <a:solidFill>
                      <a:srgbClr val="0070C0"/>
                    </a:solidFill>
                    <a:latin typeface="Kalpurush" pitchFamily="2" charset="0"/>
                    <a:cs typeface="Kalpurush" pitchFamily="2" charset="0"/>
                  </a:rPr>
                  <a:t>ক্ষেত্রফলে</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যে </a:t>
                </a:r>
                <a:r>
                  <a:rPr lang="en-US" sz="2400" dirty="0" err="1" smtClean="0">
                    <a:solidFill>
                      <a:srgbClr val="0070C0"/>
                    </a:solidFill>
                    <a:latin typeface="Kalpurush" pitchFamily="2" charset="0"/>
                    <a:cs typeface="Kalpurush" pitchFamily="2" charset="0"/>
                  </a:rPr>
                  <a:t>ক্ষেত্রফল</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বৃদ্ধি হয়, তাকে ওই পদার্থের </a:t>
                </a:r>
                <a:r>
                  <a:rPr lang="en-US" sz="2400" dirty="0" err="1" smtClean="0">
                    <a:solidFill>
                      <a:srgbClr val="0070C0"/>
                    </a:solidFill>
                    <a:latin typeface="Kalpurush" pitchFamily="2" charset="0"/>
                    <a:cs typeface="Kalpurush" pitchFamily="2" charset="0"/>
                  </a:rPr>
                  <a:t>ক্ষেত্র</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প্রসারণ গুণাঙ্ক বলে। </a:t>
                </a:r>
                <a:endParaRPr lang="en-US" sz="2400" dirty="0" smtClean="0">
                  <a:solidFill>
                    <a:srgbClr val="0070C0"/>
                  </a:solidFill>
                  <a:latin typeface="Kalpurush" pitchFamily="2" charset="0"/>
                  <a:cs typeface="Kalpurush" pitchFamily="2" charset="0"/>
                </a:endParaRPr>
              </a:p>
              <a:p>
                <a:pPr algn="just">
                  <a:spcAft>
                    <a:spcPts val="1200"/>
                  </a:spcAft>
                </a:pPr>
                <a:r>
                  <a:rPr lang="en-US" sz="2400" dirty="0" err="1">
                    <a:solidFill>
                      <a:srgbClr val="0070C0"/>
                    </a:solidFill>
                    <a:latin typeface="Kalpurush" pitchFamily="2" charset="0"/>
                    <a:cs typeface="Kalpurush" pitchFamily="2" charset="0"/>
                  </a:rPr>
                  <a:t>ক্ষেত্র</a:t>
                </a:r>
                <a:r>
                  <a:rPr lang="as-IN" sz="2400" dirty="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কঠিন বস্তুর উপাদানের ওপর নির্ভর করে। </a:t>
                </a:r>
              </a:p>
              <a:p>
                <a:pPr>
                  <a:spcAft>
                    <a:spcPts val="1200"/>
                  </a:spcAft>
                </a:pPr>
                <a14:m>
                  <m:oMathPara xmlns:m="http://schemas.openxmlformats.org/officeDocument/2006/math">
                    <m:oMathParaPr>
                      <m:jc m:val="centerGroup"/>
                    </m:oMathParaPr>
                    <m:oMath xmlns:m="http://schemas.openxmlformats.org/officeDocument/2006/math">
                      <m:r>
                        <m:rPr>
                          <m:nor/>
                        </m:rPr>
                        <a:rPr lang="en-US" sz="2400" dirty="0">
                          <a:solidFill>
                            <a:srgbClr val="0070C0"/>
                          </a:solidFill>
                          <a:latin typeface="Kalpurush" pitchFamily="2" charset="0"/>
                          <a:cs typeface="Kalpurush" pitchFamily="2" charset="0"/>
                        </a:rPr>
                        <m:t>ক্ষেত্র</m:t>
                      </m:r>
                      <m:r>
                        <a:rPr lang="en-US" sz="2400" b="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প্রসারণ</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গুণাঙ্ক</m:t>
                      </m:r>
                      <m:r>
                        <a:rPr lang="as-IN" sz="2400" i="1" dirty="0" smtClean="0">
                          <a:solidFill>
                            <a:srgbClr val="0070C0"/>
                          </a:solidFill>
                          <a:latin typeface="Cambria Math"/>
                          <a:cs typeface="Kalpurush" pitchFamily="2" charset="0"/>
                        </a:rPr>
                        <m:t> = </m:t>
                      </m:r>
                      <m:f>
                        <m:fPr>
                          <m:ctrlPr>
                            <a:rPr lang="as-IN" sz="2400" i="1" dirty="0" smtClean="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ক্ষেত্রফল</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num>
                        <m:den>
                          <m:r>
                            <a:rPr lang="as-IN" sz="2400" i="1" dirty="0">
                              <a:solidFill>
                                <a:srgbClr val="0070C0"/>
                              </a:solidFill>
                              <a:latin typeface="Cambria Math"/>
                              <a:cs typeface="Kalpurush" pitchFamily="2" charset="0"/>
                            </a:rPr>
                            <m:t>প্রাথমিক</m:t>
                          </m:r>
                          <m:r>
                            <a:rPr lang="en-US" sz="2400" b="0" i="1" dirty="0" smtClean="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ক্ষেত্রফল</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ধরি, </a:t>
                </a:r>
                <a14:m>
                  <m:oMath xmlns:m="http://schemas.openxmlformats.org/officeDocument/2006/math">
                    <m:r>
                      <a:rPr lang="en-IN" sz="2400" i="1" dirty="0" smtClean="0">
                        <a:solidFill>
                          <a:srgbClr val="0070C0"/>
                        </a:solidFill>
                        <a:latin typeface="Cambria Math"/>
                        <a:cs typeface="Kalpurush" pitchFamily="2" charset="0"/>
                      </a:rPr>
                      <m:t>𝑡</m:t>
                    </m:r>
                    <m:r>
                      <a:rPr lang="en-IN" sz="2400" i="1" baseline="-25000" dirty="0" smtClean="0">
                        <a:solidFill>
                          <a:srgbClr val="0070C0"/>
                        </a:solidFill>
                        <a:latin typeface="Cambria Math"/>
                        <a:cs typeface="Kalpurush" pitchFamily="2" charset="0"/>
                      </a:rPr>
                      <m:t>1</m:t>
                    </m:r>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উষ্ণতায়</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কঠিন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পদার্থের</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ক্ষেত্রফল</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b="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𝑆</m:t>
                        </m:r>
                      </m:e>
                      <m:sub>
                        <m:r>
                          <a:rPr lang="en-IN"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বৃদ্ধি</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IN" sz="2400" i="1" dirty="0" smtClean="0">
                            <a:solidFill>
                              <a:srgbClr val="0070C0"/>
                            </a:solidFill>
                            <a:latin typeface="Cambria Math"/>
                            <a:cs typeface="Kalpurush" pitchFamily="2" charset="0"/>
                          </a:rPr>
                          <m:t>𝑡</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হলে</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ক্ষেত্রফল</a:t>
                </a:r>
                <a:r>
                  <a:rPr lang="as-IN" sz="2400" dirty="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হয়</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𝑆</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 </a:t>
                </a:r>
                <a:r>
                  <a:rPr lang="en-IN" sz="2400" dirty="0" err="1" smtClean="0">
                    <a:solidFill>
                      <a:srgbClr val="0070C0"/>
                    </a:solidFill>
                    <a:latin typeface="Kalpurush" pitchFamily="2" charset="0"/>
                    <a:cs typeface="Kalpurush" pitchFamily="2" charset="0"/>
                  </a:rPr>
                  <a:t>পদার্থটির</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ক্ষেত্রফল</a:t>
                </a:r>
                <a:r>
                  <a:rPr lang="as-IN" sz="2400" dirty="0">
                    <a:solidFill>
                      <a:srgbClr val="0070C0"/>
                    </a:solidFill>
                    <a:latin typeface="Kalpurush" pitchFamily="2" charset="0"/>
                    <a:cs typeface="Kalpurush" pitchFamily="2" charset="0"/>
                  </a:rPr>
                  <a:t> প্রসারণ গুণাঙ্ক </a:t>
                </a:r>
                <a14:m>
                  <m:oMath xmlns:m="http://schemas.openxmlformats.org/officeDocument/2006/math">
                    <m:r>
                      <a:rPr lang="as-IN" sz="2400" i="1" smtClean="0">
                        <a:solidFill>
                          <a:srgbClr val="0070C0"/>
                        </a:solidFill>
                        <a:latin typeface="Cambria Math"/>
                        <a:ea typeface="Cambria Math"/>
                        <a:cs typeface="Kalpurush" pitchFamily="2" charset="0"/>
                      </a:rPr>
                      <m:t>𝛽</m:t>
                    </m:r>
                  </m:oMath>
                </a14:m>
                <a:r>
                  <a:rPr lang="en-IN" sz="2400" dirty="0" smtClean="0">
                    <a:solidFill>
                      <a:srgbClr val="0070C0"/>
                    </a:solidFill>
                    <a:latin typeface="Kalpurush" pitchFamily="2" charset="0"/>
                    <a:cs typeface="Kalpurush" pitchFamily="2" charset="0"/>
                  </a:rPr>
                  <a:t> ।</a:t>
                </a:r>
              </a:p>
              <a:p>
                <a:pPr>
                  <a:spcAft>
                    <a:spcPts val="1200"/>
                  </a:spcAft>
                </a:pPr>
                <a:r>
                  <a:rPr lang="as-IN" sz="2400" dirty="0" smtClean="0">
                    <a:solidFill>
                      <a:srgbClr val="0070C0"/>
                    </a:solidFill>
                    <a:latin typeface="Kalpurush" pitchFamily="2" charset="0"/>
                    <a:cs typeface="Kalpurush" pitchFamily="2" charset="0"/>
                  </a:rPr>
                  <a:t>প্রাথমিক </a:t>
                </a:r>
                <a:r>
                  <a:rPr lang="en-US" sz="2400" dirty="0" err="1">
                    <a:solidFill>
                      <a:srgbClr val="0070C0"/>
                    </a:solidFill>
                    <a:latin typeface="Kalpurush" pitchFamily="2" charset="0"/>
                    <a:cs typeface="Kalpurush" pitchFamily="2" charset="0"/>
                  </a:rPr>
                  <a:t>ক্ষেত্রফল</a:t>
                </a:r>
                <a:r>
                  <a:rPr lang="as-IN" sz="2400" dirty="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𝑆</m:t>
                        </m:r>
                      </m:e>
                      <m:sub>
                        <m:r>
                          <a:rPr lang="en-US" sz="2400" i="1" dirty="0" smtClean="0">
                            <a:solidFill>
                              <a:srgbClr val="0070C0"/>
                            </a:solidFill>
                            <a:latin typeface="Cambria Math"/>
                            <a:cs typeface="Kalpurush" pitchFamily="2" charset="0"/>
                          </a:rPr>
                          <m:t>1</m:t>
                        </m:r>
                      </m:sub>
                    </m:sSub>
                  </m:oMath>
                </a14:m>
                <a:r>
                  <a:rPr lang="en-US" sz="2400" dirty="0" smtClean="0">
                    <a:solidFill>
                      <a:srgbClr val="0070C0"/>
                    </a:solidFill>
                    <a:latin typeface="Kalpurush" pitchFamily="2" charset="0"/>
                    <a:cs typeface="Kalpurush" pitchFamily="2" charset="0"/>
                  </a:rPr>
                  <a:t> </a:t>
                </a:r>
                <a:r>
                  <a:rPr lang="en-US" sz="2400" dirty="0">
                    <a:solidFill>
                      <a:srgbClr val="0070C0"/>
                    </a:solidFill>
                    <a:latin typeface="Kalpurush" pitchFamily="2" charset="0"/>
                    <a:cs typeface="Kalpurush" pitchFamily="2" charset="0"/>
                  </a:rPr>
                  <a:t>ক্ষেত্রফল</a:t>
                </a:r>
                <a:r>
                  <a:rPr lang="as-IN" sz="2400" dirty="0">
                    <a:solidFill>
                      <a:srgbClr val="0070C0"/>
                    </a:solidFill>
                    <a:latin typeface="Kalpurush" pitchFamily="2" charset="0"/>
                    <a:cs typeface="Kalpurush" pitchFamily="2" charset="0"/>
                  </a:rPr>
                  <a:t> বৃদ্ধি </a:t>
                </a: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𝑆</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𝑆</m:t>
                        </m:r>
                      </m:e>
                      <m:sub>
                        <m:r>
                          <a:rPr lang="en-US" sz="2400" i="1" dirty="0" smtClean="0">
                            <a:solidFill>
                              <a:srgbClr val="0070C0"/>
                            </a:solidFill>
                            <a:latin typeface="Cambria Math"/>
                            <a:cs typeface="Kalpurush" pitchFamily="2" charset="0"/>
                          </a:rPr>
                          <m:t>1</m:t>
                        </m:r>
                      </m:sub>
                    </m:sSub>
                  </m:oMath>
                </a14:m>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উষ্ণতা বৃদ্ধি</a:t>
                </a:r>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p>
              <a:p>
                <a:pPr>
                  <a:spcAft>
                    <a:spcPts val="1200"/>
                  </a:spcAft>
                </a:pPr>
                <a14:m>
                  <m:oMathPara xmlns:m="http://schemas.openxmlformats.org/officeDocument/2006/math">
                    <m:oMathParaPr>
                      <m:jc m:val="centerGroup"/>
                    </m:oMathParaPr>
                    <m:oMath xmlns:m="http://schemas.openxmlformats.org/officeDocument/2006/math">
                      <m:r>
                        <a:rPr lang="en-IN" sz="2400" i="1" smtClean="0">
                          <a:solidFill>
                            <a:srgbClr val="0070C0"/>
                          </a:solidFill>
                          <a:latin typeface="Cambria Math"/>
                          <a:ea typeface="Cambria Math"/>
                          <a:cs typeface="Kalpurush" pitchFamily="2" charset="0"/>
                        </a:rPr>
                        <m:t>𝛽</m:t>
                      </m:r>
                      <m:r>
                        <a:rPr lang="en-US" sz="2400" b="0" i="1" smtClean="0">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𝑆</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𝑆</m:t>
                              </m:r>
                            </m:e>
                            <m:sub>
                              <m:r>
                                <a:rPr lang="en-US" sz="2400" i="1" dirty="0">
                                  <a:solidFill>
                                    <a:srgbClr val="0070C0"/>
                                  </a:solidFill>
                                  <a:latin typeface="Cambria Math"/>
                                  <a:cs typeface="Kalpurush" pitchFamily="2" charset="0"/>
                                </a:rPr>
                                <m:t>1</m:t>
                              </m:r>
                            </m:sub>
                          </m:sSub>
                        </m:num>
                        <m:den>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𝑆</m:t>
                              </m:r>
                            </m:e>
                            <m:sub>
                              <m:r>
                                <a:rPr lang="en-US" sz="2400" i="1" dirty="0">
                                  <a:solidFill>
                                    <a:srgbClr val="0070C0"/>
                                  </a:solidFill>
                                  <a:latin typeface="Cambria Math"/>
                                  <a:cs typeface="Kalpurush" pitchFamily="2" charset="0"/>
                                </a:rPr>
                                <m:t>1</m:t>
                              </m:r>
                            </m:sub>
                          </m:sSub>
                          <m:r>
                            <a:rPr lang="en-US" sz="2400" b="0" i="1" smtClean="0">
                              <a:solidFill>
                                <a:srgbClr val="0070C0"/>
                              </a:solidFill>
                              <a:latin typeface="Cambria Math"/>
                              <a:ea typeface="Cambria Math"/>
                              <a:cs typeface="Kalpurush" pitchFamily="2" charset="0"/>
                            </a:rPr>
                            <m:t>×</m:t>
                          </m:r>
                          <m:d>
                            <m:dPr>
                              <m:ctrlPr>
                                <a:rPr lang="en-US" sz="2400" b="0" i="1" smtClean="0">
                                  <a:solidFill>
                                    <a:srgbClr val="0070C0"/>
                                  </a:solidFill>
                                  <a:latin typeface="Cambria Math"/>
                                  <a:ea typeface="Cambria Math"/>
                                  <a:cs typeface="Kalpurush" pitchFamily="2" charset="0"/>
                                </a:rPr>
                              </m:ctrlPr>
                            </m:dPr>
                            <m:e>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1</m:t>
                                  </m:r>
                                </m:sub>
                              </m:sSub>
                            </m:e>
                          </m:d>
                        </m:den>
                      </m:f>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4888646"/>
              </a:xfrm>
              <a:prstGeom prst="rect">
                <a:avLst/>
              </a:prstGeom>
              <a:blipFill rotWithShape="1">
                <a:blip r:embed="rId2"/>
                <a:stretch>
                  <a:fillRect l="-1123" t="-998" r="-2386"/>
                </a:stretch>
              </a:blipFill>
            </p:spPr>
            <p:txBody>
              <a:bodyPr/>
              <a:lstStyle/>
              <a:p>
                <a:r>
                  <a:rPr lang="en-IN">
                    <a:noFill/>
                  </a:rPr>
                  <a:t> </a:t>
                </a:r>
              </a:p>
            </p:txBody>
          </p:sp>
        </mc:Fallback>
      </mc:AlternateContent>
    </p:spTree>
    <p:extLst>
      <p:ext uri="{BB962C8B-B14F-4D97-AF65-F5344CB8AC3E}">
        <p14:creationId xmlns:p14="http://schemas.microsoft.com/office/powerpoint/2010/main" val="185331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পদার্থের </a:t>
            </a:r>
            <a:r>
              <a:rPr lang="en-US" sz="3200" u="sng" dirty="0" err="1">
                <a:solidFill>
                  <a:srgbClr val="FF0000"/>
                </a:solidFill>
                <a:latin typeface="Kalpurush" pitchFamily="2" charset="0"/>
                <a:cs typeface="Kalpurush" pitchFamily="2" charset="0"/>
              </a:rPr>
              <a:t>ক্ষেত্র</a:t>
            </a:r>
            <a:r>
              <a:rPr lang="as-IN" sz="3200" u="sng" dirty="0">
                <a:solidFill>
                  <a:srgbClr val="FF0000"/>
                </a:solidFill>
                <a:latin typeface="Kalpurush" pitchFamily="2" charset="0"/>
                <a:cs typeface="Kalpurush" pitchFamily="2" charset="0"/>
              </a:rPr>
              <a:t> প্রসারণ 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4831644"/>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m:rPr>
                          <m:nor/>
                        </m:rPr>
                        <a:rPr lang="en-US" sz="2400" dirty="0" smtClean="0">
                          <a:solidFill>
                            <a:srgbClr val="0070C0"/>
                          </a:solidFill>
                          <a:latin typeface="Kalpurush" pitchFamily="2" charset="0"/>
                          <a:cs typeface="Kalpurush" pitchFamily="2" charset="0"/>
                        </a:rPr>
                        <m:t>ক্ষেত্র</m:t>
                      </m:r>
                      <m:r>
                        <a:rPr lang="en-US"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প্রসারণ</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গুণাঙ্ক</m:t>
                      </m:r>
                      <m:r>
                        <a:rPr lang="as-IN"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ক্ষেত্রফল</m:t>
                          </m:r>
                          <m:r>
                            <a:rPr lang="en-US"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num>
                        <m:den>
                          <m:r>
                            <a:rPr lang="as-IN" sz="2400" i="1" dirty="0">
                              <a:solidFill>
                                <a:srgbClr val="0070C0"/>
                              </a:solidFill>
                              <a:latin typeface="Cambria Math"/>
                              <a:cs typeface="Kalpurush" pitchFamily="2" charset="0"/>
                            </a:rPr>
                            <m:t>প্রাথমিক</m:t>
                          </m:r>
                          <m:r>
                            <a:rPr lang="en-US" sz="2400" i="1" dirty="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ক্ষেত্রফল</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en-US" sz="2400" b="1" dirty="0" err="1">
                    <a:solidFill>
                      <a:srgbClr val="00B050"/>
                    </a:solidFill>
                    <a:latin typeface="Kalpurush" pitchFamily="2" charset="0"/>
                    <a:cs typeface="Kalpurush" pitchFamily="2" charset="0"/>
                  </a:rPr>
                  <a:t>মাত্রা</a:t>
                </a:r>
                <a:r>
                  <a:rPr lang="en-US" sz="2400" b="1" dirty="0">
                    <a:solidFill>
                      <a:srgbClr val="00B050"/>
                    </a:solidFill>
                    <a:latin typeface="Kalpurush" pitchFamily="2" charset="0"/>
                    <a:cs typeface="Kalpurush" pitchFamily="2" charset="0"/>
                  </a:rPr>
                  <a:t> </a:t>
                </a:r>
                <a:r>
                  <a:rPr lang="as-IN" sz="2400" b="1" dirty="0">
                    <a:solidFill>
                      <a:srgbClr val="00B050"/>
                    </a:solidFill>
                    <a:latin typeface="Kalpurush" pitchFamily="2" charset="0"/>
                    <a:cs typeface="Kalpurush" pitchFamily="2" charset="0"/>
                  </a:rPr>
                  <a:t>: </a:t>
                </a:r>
                <a14:m>
                  <m:oMath xmlns:m="http://schemas.openxmlformats.org/officeDocument/2006/math">
                    <m:r>
                      <a:rPr lang="as-IN" sz="2400" i="1" dirty="0" smtClean="0">
                        <a:solidFill>
                          <a:srgbClr val="0070C0"/>
                        </a:solidFill>
                        <a:latin typeface="Cambria Math"/>
                        <a:ea typeface="Cambria Math"/>
                        <a:cs typeface="Kalpurush" pitchFamily="2" charset="0"/>
                      </a:rPr>
                      <m:t>𝛽</m:t>
                    </m:r>
                    <m:r>
                      <a:rPr lang="en-US" sz="2400" b="0" i="1" dirty="0" smtClean="0">
                        <a:solidFill>
                          <a:srgbClr val="0070C0"/>
                        </a:solidFill>
                        <a:latin typeface="Cambria Math"/>
                        <a:ea typeface="Cambria Math"/>
                        <a:cs typeface="Kalpurush" pitchFamily="2" charset="0"/>
                      </a:rPr>
                      <m:t> </m:t>
                    </m:r>
                    <m:r>
                      <a:rPr lang="en-US" sz="2400" b="0" i="1" dirty="0" smtClean="0">
                        <a:solidFill>
                          <a:srgbClr val="0070C0"/>
                        </a:solidFill>
                        <a:latin typeface="Cambria Math"/>
                        <a:ea typeface="Cambria Math"/>
                        <a:cs typeface="Kalpurush" pitchFamily="2" charset="0"/>
                      </a:rPr>
                      <m:t>এর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a:rPr lang="en-US" sz="2400" b="0" i="1" dirty="0" smtClean="0">
                            <a:solidFill>
                              <a:srgbClr val="0070C0"/>
                            </a:solidFill>
                            <a:latin typeface="Cambria Math"/>
                            <a:cs typeface="Kalpurush" pitchFamily="2" charset="0"/>
                          </a:rPr>
                          <m:t>ক্ষেত্রফলের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num>
                      <m:den>
                        <m:r>
                          <a:rPr lang="en-US" sz="2400" i="1" dirty="0">
                            <a:solidFill>
                              <a:srgbClr val="0070C0"/>
                            </a:solidFill>
                            <a:latin typeface="Cambria Math"/>
                            <a:cs typeface="Kalpurush" pitchFamily="2" charset="0"/>
                          </a:rPr>
                          <m:t>ক্ষেত্রফলের</m:t>
                        </m:r>
                        <m:r>
                          <a:rPr lang="en-US" sz="2400" b="0" i="1" dirty="0" smtClean="0">
                            <a:solidFill>
                              <a:srgbClr val="0070C0"/>
                            </a:solidFill>
                            <a:latin typeface="Cambria Math"/>
                            <a:cs typeface="Kalpurush" pitchFamily="2" charset="0"/>
                          </a:rPr>
                          <m:t> </m:t>
                        </m:r>
                        <m:r>
                          <a:rPr lang="en-US" sz="2400" i="1" dirty="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en-US" sz="2400" b="0" i="1" dirty="0" smtClean="0">
                            <a:solidFill>
                              <a:srgbClr val="0070C0"/>
                            </a:solidFill>
                            <a:latin typeface="Cambria Math"/>
                            <a:cs typeface="Kalpurush" pitchFamily="2" charset="0"/>
                          </a:rPr>
                          <m:t>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14:m>
                  <m:oMath xmlns:m="http://schemas.openxmlformats.org/officeDocument/2006/math">
                    <m:r>
                      <a:rPr lang="as-IN" sz="2400" i="1" dirty="0">
                        <a:solidFill>
                          <a:srgbClr val="0070C0"/>
                        </a:solidFill>
                        <a:latin typeface="Cambria Math"/>
                        <a:cs typeface="Kalpurush" pitchFamily="2" charset="0"/>
                      </a:rPr>
                      <m:t>= </m:t>
                    </m:r>
                    <m:f>
                      <m:fPr>
                        <m:ctrlPr>
                          <a:rPr lang="as-IN" sz="2400" i="1" dirty="0">
                            <a:solidFill>
                              <a:srgbClr val="0070C0"/>
                            </a:solidFill>
                            <a:latin typeface="Cambria Math"/>
                            <a:cs typeface="Kalpurush" pitchFamily="2" charset="0"/>
                          </a:rPr>
                        </m:ctrlPr>
                      </m:fPr>
                      <m:num>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𝐿</m:t>
                            </m:r>
                          </m:e>
                          <m:sup>
                            <m:r>
                              <a:rPr lang="en-US" sz="2400" b="0" i="1" dirty="0" smtClean="0">
                                <a:solidFill>
                                  <a:srgbClr val="0070C0"/>
                                </a:solidFill>
                                <a:latin typeface="Cambria Math"/>
                                <a:cs typeface="Kalpurush" pitchFamily="2" charset="0"/>
                              </a:rPr>
                              <m:t>2</m:t>
                            </m:r>
                          </m:sup>
                        </m:sSup>
                        <m:r>
                          <a:rPr lang="en-US" sz="2400" b="0" i="1" dirty="0" smtClean="0">
                            <a:solidFill>
                              <a:srgbClr val="0070C0"/>
                            </a:solidFill>
                            <a:latin typeface="Cambria Math"/>
                            <a:cs typeface="Kalpurush" pitchFamily="2" charset="0"/>
                          </a:rPr>
                          <m:t>]</m:t>
                        </m:r>
                      </m:num>
                      <m:den>
                        <m:d>
                          <m:dPr>
                            <m:begChr m:val="["/>
                            <m:endChr m:val="]"/>
                            <m:ctrlPr>
                              <a:rPr lang="en-US" sz="2400" b="0" i="1" dirty="0" smtClean="0">
                                <a:solidFill>
                                  <a:srgbClr val="0070C0"/>
                                </a:solidFill>
                                <a:latin typeface="Cambria Math"/>
                                <a:cs typeface="Kalpurush" pitchFamily="2" charset="0"/>
                              </a:rPr>
                            </m:ctrlPr>
                          </m:dPr>
                          <m:e>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𝐿</m:t>
                                </m:r>
                              </m:e>
                              <m:sup>
                                <m:r>
                                  <a:rPr lang="en-US" sz="2400" b="0" i="1" dirty="0" smtClean="0">
                                    <a:solidFill>
                                      <a:srgbClr val="0070C0"/>
                                    </a:solidFill>
                                    <a:latin typeface="Cambria Math"/>
                                    <a:cs typeface="Kalpurush" pitchFamily="2" charset="0"/>
                                  </a:rPr>
                                  <m:t>2</m:t>
                                </m:r>
                              </m:sup>
                            </m:sSup>
                          </m:e>
                        </m:d>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ea typeface="Cambria Math"/>
                            <a:cs typeface="Kalpurush" pitchFamily="2" charset="0"/>
                          </a:rPr>
                          <m:t>𝜃</m:t>
                        </m:r>
                        <m:r>
                          <a:rPr lang="en-US" sz="2400" b="0" i="1" dirty="0" smtClean="0">
                            <a:solidFill>
                              <a:srgbClr val="0070C0"/>
                            </a:solidFill>
                            <a:latin typeface="Cambria Math"/>
                            <a:cs typeface="Kalpurush" pitchFamily="2" charset="0"/>
                          </a:rPr>
                          <m:t>]</m:t>
                        </m:r>
                        <m:r>
                          <a:rPr lang="en-US" sz="2400" i="1" dirty="0">
                            <a:solidFill>
                              <a:srgbClr val="0070C0"/>
                            </a:solidFill>
                            <a:latin typeface="Cambria Math"/>
                            <a:cs typeface="Kalpurush" pitchFamily="2" charset="0"/>
                          </a:rPr>
                          <m:t> </m:t>
                        </m:r>
                      </m:den>
                    </m:f>
                    <m:r>
                      <a:rPr lang="en-US"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𝜃</m:t>
                        </m:r>
                      </m:e>
                      <m:sup>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1</m:t>
                        </m:r>
                      </m:sup>
                    </m:sSup>
                    <m:r>
                      <a:rPr lang="en-US" sz="2400" b="0" i="1" dirty="0" smtClean="0">
                        <a:solidFill>
                          <a:srgbClr val="0070C0"/>
                        </a:solidFill>
                        <a:latin typeface="Cambria Math"/>
                        <a:cs typeface="Kalpurush" pitchFamily="2" charset="0"/>
                      </a:rPr>
                      <m:t>]</m:t>
                    </m:r>
                    <m:r>
                      <a:rPr lang="as-IN" sz="2400" i="1" dirty="0">
                        <a:solidFill>
                          <a:srgbClr val="0070C0"/>
                        </a:solidFill>
                        <a:latin typeface="Cambria Math"/>
                        <a:cs typeface="Kalpurush" pitchFamily="2" charset="0"/>
                      </a:rPr>
                      <m:t> </m:t>
                    </m:r>
                  </m:oMath>
                </a14:m>
                <a:endParaRPr lang="as-IN" sz="2400" dirty="0">
                  <a:solidFill>
                    <a:srgbClr val="0070C0"/>
                  </a:solidFill>
                  <a:latin typeface="Kalpurush" pitchFamily="2" charset="0"/>
                  <a:cs typeface="Kalpurush" pitchFamily="2" charset="0"/>
                </a:endParaRPr>
              </a:p>
              <a:p>
                <a:pPr>
                  <a:spcAft>
                    <a:spcPts val="1200"/>
                  </a:spcAft>
                </a:pPr>
                <a:r>
                  <a:rPr lang="en-US" sz="2400" b="1" dirty="0" err="1" smtClean="0">
                    <a:solidFill>
                      <a:srgbClr val="00B050"/>
                    </a:solidFill>
                    <a:latin typeface="Kalpurush" pitchFamily="2" charset="0"/>
                    <a:cs typeface="Kalpurush" pitchFamily="2" charset="0"/>
                  </a:rPr>
                  <a:t>একক</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14:m>
                  <m:oMath xmlns:m="http://schemas.openxmlformats.org/officeDocument/2006/math">
                    <m:r>
                      <a:rPr lang="as-IN" sz="2400" i="1" dirty="0" smtClean="0">
                        <a:solidFill>
                          <a:srgbClr val="0070C0"/>
                        </a:solidFill>
                        <a:latin typeface="Cambria Math"/>
                        <a:ea typeface="Cambria Math"/>
                        <a:cs typeface="Kalpurush" pitchFamily="2" charset="0"/>
                      </a:rPr>
                      <m:t>𝛽</m:t>
                    </m:r>
                    <m:r>
                      <a:rPr lang="en-US" sz="2400" i="1" dirty="0">
                        <a:solidFill>
                          <a:srgbClr val="0070C0"/>
                        </a:solidFill>
                        <a:latin typeface="Cambria Math"/>
                        <a:ea typeface="Cambria Math"/>
                        <a:cs typeface="Kalpurush" pitchFamily="2" charset="0"/>
                      </a:rPr>
                      <m:t> </m:t>
                    </m:r>
                    <m:r>
                      <a:rPr lang="en-US" sz="2400" i="1" dirty="0">
                        <a:solidFill>
                          <a:srgbClr val="0070C0"/>
                        </a:solidFill>
                        <a:latin typeface="Cambria Math"/>
                        <a:ea typeface="Cambria Math"/>
                        <a:cs typeface="Kalpurush" pitchFamily="2" charset="0"/>
                      </a:rPr>
                      <m:t>এর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a:rPr lang="en-US" sz="2400" i="1" dirty="0">
                            <a:solidFill>
                              <a:srgbClr val="0070C0"/>
                            </a:solidFill>
                            <a:latin typeface="Cambria Math"/>
                            <a:cs typeface="Kalpurush" pitchFamily="2" charset="0"/>
                          </a:rPr>
                          <m:t>ক্ষেত্রফলের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num>
                      <m:den>
                        <m:r>
                          <a:rPr lang="en-US" sz="2400" i="1" dirty="0">
                            <a:solidFill>
                              <a:srgbClr val="0070C0"/>
                            </a:solidFill>
                            <a:latin typeface="Cambria Math"/>
                            <a:cs typeface="Kalpurush" pitchFamily="2" charset="0"/>
                          </a:rPr>
                          <m:t>ক্ষেত্রফলের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 </m:t>
                        </m:r>
                        <m:r>
                          <a:rPr lang="as-IN" sz="2400" i="1" dirty="0">
                            <a:solidFill>
                              <a:srgbClr val="0070C0"/>
                            </a:solidFill>
                            <a:latin typeface="Cambria Math"/>
                            <a:cs typeface="Kalpurush" pitchFamily="2" charset="0"/>
                          </a:rPr>
                          <m:t>উষ্ণতা</m:t>
                        </m:r>
                        <m:r>
                          <a:rPr lang="en-US" sz="2400" i="1" dirty="0">
                            <a:solidFill>
                              <a:srgbClr val="0070C0"/>
                            </a:solidFill>
                            <a:latin typeface="Cambria Math"/>
                            <a:cs typeface="Kalpurush" pitchFamily="2" charset="0"/>
                          </a:rPr>
                          <m:t>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endParaRPr lang="en-US" sz="2400" dirty="0" smtClean="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CGS </a:t>
                </a:r>
                <a:r>
                  <a:rPr lang="en-US" sz="2400" dirty="0" err="1" smtClean="0">
                    <a:solidFill>
                      <a:srgbClr val="0070C0"/>
                    </a:solidFill>
                    <a:latin typeface="Kalpurush" pitchFamily="2" charset="0"/>
                    <a:cs typeface="Kalpurush" pitchFamily="2" charset="0"/>
                  </a:rPr>
                  <a:t>পদ্ধতিতে</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IN" sz="2400" i="1" dirty="0" smtClean="0">
                            <a:solidFill>
                              <a:srgbClr val="0070C0"/>
                            </a:solidFill>
                            <a:latin typeface="Cambria Math"/>
                            <a:ea typeface="Cambria Math"/>
                            <a:cs typeface="Kalpurush" pitchFamily="2" charset="0"/>
                          </a:rPr>
                          <m:t>℃</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SI </a:t>
                </a:r>
                <a:r>
                  <a:rPr lang="en-US" sz="2400" dirty="0" err="1">
                    <a:solidFill>
                      <a:srgbClr val="0070C0"/>
                    </a:solidFill>
                    <a:latin typeface="Kalpurush" pitchFamily="2" charset="0"/>
                    <a:cs typeface="Kalpurush" pitchFamily="2" charset="0"/>
                  </a:rPr>
                  <a:t>পদ্ধতিতে</a:t>
                </a:r>
                <a:r>
                  <a:rPr lang="en-US"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𝐾</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 অন্যান্য </a:t>
                </a:r>
                <a:r>
                  <a:rPr lang="en-IN" sz="2400" dirty="0" err="1" smtClean="0">
                    <a:solidFill>
                      <a:srgbClr val="0070C0"/>
                    </a:solidFill>
                    <a:latin typeface="Kalpurush" pitchFamily="2" charset="0"/>
                    <a:cs typeface="Kalpurush" pitchFamily="2" charset="0"/>
                  </a:rPr>
                  <a:t>একক</a:t>
                </a:r>
                <a:r>
                  <a:rPr lang="en-IN" sz="2400" dirty="0" smtClean="0">
                    <a:solidFill>
                      <a:srgbClr val="0070C0"/>
                    </a:solidFill>
                    <a:latin typeface="Kalpurush" pitchFamily="2" charset="0"/>
                    <a:cs typeface="Kalpurush" pitchFamily="2" charset="0"/>
                  </a:rPr>
                  <a:t> - </a:t>
                </a:r>
                <a14:m>
                  <m:oMath xmlns:m="http://schemas.openxmlformats.org/officeDocument/2006/math">
                    <m:sSup>
                      <m:sSupPr>
                        <m:ctrlPr>
                          <a:rPr lang="en-US" sz="2400" b="0" i="1" smtClean="0">
                            <a:solidFill>
                              <a:srgbClr val="0070C0"/>
                            </a:solidFill>
                            <a:latin typeface="Cambria Math"/>
                            <a:ea typeface="Cambria Math"/>
                            <a:cs typeface="Kalpurush" pitchFamily="2" charset="0"/>
                          </a:rPr>
                        </m:ctrlPr>
                      </m:sSupPr>
                      <m:e>
                        <m:r>
                          <a:rPr lang="en-IN" sz="2400" i="1" smtClean="0">
                            <a:solidFill>
                              <a:srgbClr val="0070C0"/>
                            </a:solidFill>
                            <a:latin typeface="Cambria Math"/>
                            <a:ea typeface="Cambria Math"/>
                            <a:cs typeface="Kalpurush" pitchFamily="2" charset="0"/>
                          </a:rPr>
                          <m:t>℉</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oMath>
                </a14:m>
                <a:endParaRPr lang="en-IN" sz="2400" dirty="0" smtClean="0">
                  <a:solidFill>
                    <a:srgbClr val="0070C0"/>
                  </a:solidFill>
                  <a:latin typeface="Kalpurush" pitchFamily="2" charset="0"/>
                  <a:cs typeface="Kalpurush" pitchFamily="2" charset="0"/>
                </a:endParaRPr>
              </a:p>
              <a:p>
                <a:pPr>
                  <a:spcAft>
                    <a:spcPts val="1200"/>
                  </a:spcAft>
                </a:pPr>
                <a14:m>
                  <m:oMath xmlns:m="http://schemas.openxmlformats.org/officeDocument/2006/math">
                    <m:r>
                      <a:rPr lang="en-US" sz="2400" b="0" i="1" smtClean="0">
                        <a:solidFill>
                          <a:srgbClr val="0070C0"/>
                        </a:solidFill>
                        <a:latin typeface="Cambria Math"/>
                        <a:cs typeface="Kalpurush" pitchFamily="2" charset="0"/>
                      </a:rPr>
                      <m:t>1</m:t>
                    </m:r>
                    <m:r>
                      <a:rPr lang="en-US" sz="2400" b="0" i="1" smtClean="0">
                        <a:solidFill>
                          <a:srgbClr val="0070C0"/>
                        </a:solidFill>
                        <a:latin typeface="Cambria Math"/>
                        <a:ea typeface="Cambria Math"/>
                        <a:cs typeface="Kalpurush" pitchFamily="2" charset="0"/>
                      </a:rPr>
                      <m:t>℃</m:t>
                    </m:r>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উষ্ণতার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পরিবর্তন</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b="0" i="0" smtClean="0">
                        <a:solidFill>
                          <a:srgbClr val="0070C0"/>
                        </a:solidFill>
                        <a:latin typeface="Cambria Math"/>
                        <a:cs typeface="Kalpurush" pitchFamily="2" charset="0"/>
                      </a:rPr>
                      <m:t>=</m:t>
                    </m:r>
                    <m:r>
                      <a:rPr lang="en-US" sz="2400" b="0" i="1" smtClean="0">
                        <a:solidFill>
                          <a:srgbClr val="0070C0"/>
                        </a:solidFill>
                        <a:latin typeface="Cambria Math"/>
                        <a:cs typeface="Kalpurush" pitchFamily="2" charset="0"/>
                      </a:rPr>
                      <m:t> </m:t>
                    </m:r>
                    <m:f>
                      <m:fPr>
                        <m:ctrlPr>
                          <a:rPr lang="en-US" sz="2400" b="0" i="1" smtClean="0">
                            <a:solidFill>
                              <a:srgbClr val="0070C0"/>
                            </a:solidFill>
                            <a:latin typeface="Cambria Math"/>
                            <a:cs typeface="Kalpurush" pitchFamily="2" charset="0"/>
                          </a:rPr>
                        </m:ctrlPr>
                      </m:fPr>
                      <m:num>
                        <m:r>
                          <a:rPr lang="en-US" sz="2400" b="0" i="1" smtClean="0">
                            <a:solidFill>
                              <a:srgbClr val="0070C0"/>
                            </a:solidFill>
                            <a:latin typeface="Cambria Math"/>
                            <a:cs typeface="Kalpurush" pitchFamily="2" charset="0"/>
                          </a:rPr>
                          <m:t>9</m:t>
                        </m:r>
                      </m:num>
                      <m:den>
                        <m:r>
                          <a:rPr lang="en-US" sz="2400" b="0" i="1" smtClean="0">
                            <a:solidFill>
                              <a:srgbClr val="0070C0"/>
                            </a:solidFill>
                            <a:latin typeface="Cambria Math"/>
                            <a:cs typeface="Kalpurush" pitchFamily="2" charset="0"/>
                          </a:rPr>
                          <m:t>5</m:t>
                        </m:r>
                      </m:den>
                    </m:f>
                    <m:r>
                      <a:rPr lang="en-US" sz="2400" b="0" i="1" smtClean="0">
                        <a:solidFill>
                          <a:srgbClr val="0070C0"/>
                        </a:solidFill>
                        <a:latin typeface="Cambria Math"/>
                        <a:ea typeface="Cambria Math"/>
                        <a:cs typeface="Kalpurush" pitchFamily="2" charset="0"/>
                      </a:rPr>
                      <m:t>℉</m:t>
                    </m:r>
                  </m:oMath>
                </a14:m>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উষ্ণতার</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পরিবর্তন</a:t>
                </a:r>
                <a:r>
                  <a:rPr lang="en-US" sz="2400" dirty="0">
                    <a:solidFill>
                      <a:srgbClr val="0070C0"/>
                    </a:solidFill>
                    <a:latin typeface="Kalpurush" pitchFamily="2" charset="0"/>
                    <a:cs typeface="Kalpurush" pitchFamily="2" charset="0"/>
                  </a:rPr>
                  <a:t> </a:t>
                </a:r>
                <a14:m>
                  <m:oMath xmlns:m="http://schemas.openxmlformats.org/officeDocument/2006/math">
                    <m:r>
                      <a:rPr lang="en-US" sz="2400" b="0" i="0" smtClean="0">
                        <a:solidFill>
                          <a:srgbClr val="0070C0"/>
                        </a:solidFill>
                        <a:latin typeface="Cambria Math"/>
                        <a:cs typeface="Kalpurush" pitchFamily="2" charset="0"/>
                      </a:rPr>
                      <m:t>=</m:t>
                    </m:r>
                    <m:r>
                      <a:rPr lang="en-US" sz="2400" i="1">
                        <a:solidFill>
                          <a:srgbClr val="0070C0"/>
                        </a:solidFill>
                        <a:latin typeface="Cambria Math"/>
                        <a:cs typeface="Kalpurush" pitchFamily="2" charset="0"/>
                      </a:rPr>
                      <m:t>1</m:t>
                    </m:r>
                    <m:r>
                      <a:rPr lang="en-US" sz="2400" b="0" i="1" smtClean="0">
                        <a:solidFill>
                          <a:srgbClr val="0070C0"/>
                        </a:solidFill>
                        <a:latin typeface="Cambria Math"/>
                        <a:cs typeface="Kalpurush" pitchFamily="2" charset="0"/>
                      </a:rPr>
                      <m:t>𝐾</m:t>
                    </m:r>
                  </m:oMath>
                </a14:m>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উষ্ণতার</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পরিবর্তন</a:t>
                </a:r>
                <a:r>
                  <a:rPr lang="en-US" sz="2400" dirty="0">
                    <a:solidFill>
                      <a:srgbClr val="0070C0"/>
                    </a:solidFill>
                    <a:latin typeface="Kalpurush" pitchFamily="2" charset="0"/>
                    <a:cs typeface="Kalpurush" pitchFamily="2" charset="0"/>
                  </a:rPr>
                  <a:t> </a:t>
                </a:r>
                <a:endParaRPr lang="en-IN" sz="2400" dirty="0">
                  <a:solidFill>
                    <a:srgbClr val="0070C0"/>
                  </a:solidFill>
                  <a:latin typeface="Kalpurush" pitchFamily="2" charset="0"/>
                  <a:cs typeface="Kalpurush" pitchFamily="2"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IN" sz="2400" i="1" smtClean="0">
                              <a:solidFill>
                                <a:srgbClr val="0070C0"/>
                              </a:solidFill>
                              <a:latin typeface="Cambria Math"/>
                              <a:ea typeface="Cambria Math"/>
                              <a:cs typeface="Kalpurush" pitchFamily="2" charset="0"/>
                            </a:rPr>
                            <m:t>𝛽</m:t>
                          </m:r>
                        </m:e>
                        <m:sub>
                          <m:r>
                            <a:rPr lang="en-US" sz="2400" b="0" i="1" smtClean="0">
                              <a:solidFill>
                                <a:srgbClr val="0070C0"/>
                              </a:solidFill>
                              <a:latin typeface="Cambria Math"/>
                              <a:ea typeface="Cambria Math"/>
                              <a:cs typeface="Kalpurush" pitchFamily="2" charset="0"/>
                            </a:rPr>
                            <m:t>𝐶</m:t>
                          </m:r>
                        </m:sub>
                      </m:sSub>
                      <m:r>
                        <a:rPr lang="en-US" sz="2400" b="0" i="1" smtClean="0">
                          <a:solidFill>
                            <a:srgbClr val="0070C0"/>
                          </a:solidFill>
                          <a:latin typeface="Cambria Math"/>
                          <a:ea typeface="Cambria Math"/>
                          <a:cs typeface="Kalpurush" pitchFamily="2" charset="0"/>
                        </a:rPr>
                        <m:t>=</m:t>
                      </m:r>
                      <m:sSub>
                        <m:sSubPr>
                          <m:ctrlPr>
                            <a:rPr lang="en-US" sz="2400" b="0" i="1" smtClean="0">
                              <a:solidFill>
                                <a:srgbClr val="0070C0"/>
                              </a:solidFill>
                              <a:latin typeface="Cambria Math"/>
                              <a:ea typeface="Cambria Math"/>
                              <a:cs typeface="Kalpurush" pitchFamily="2" charset="0"/>
                            </a:rPr>
                          </m:ctrlPr>
                        </m:sSubPr>
                        <m:e>
                          <m:f>
                            <m:fPr>
                              <m:ctrlPr>
                                <a:rPr lang="en-US" sz="2400" b="0" i="1" smtClean="0">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9</m:t>
                              </m:r>
                            </m:num>
                            <m:den>
                              <m:r>
                                <a:rPr lang="en-US" sz="2400" b="0" i="1" smtClean="0">
                                  <a:solidFill>
                                    <a:srgbClr val="0070C0"/>
                                  </a:solidFill>
                                  <a:latin typeface="Cambria Math"/>
                                  <a:ea typeface="Cambria Math"/>
                                  <a:cs typeface="Kalpurush" pitchFamily="2" charset="0"/>
                                </a:rPr>
                                <m:t>5</m:t>
                              </m:r>
                            </m:den>
                          </m:f>
                          <m:r>
                            <a:rPr lang="en-US" sz="2400" b="0" i="1" smtClean="0">
                              <a:solidFill>
                                <a:srgbClr val="0070C0"/>
                              </a:solidFill>
                              <a:latin typeface="Cambria Math"/>
                              <a:ea typeface="Cambria Math"/>
                              <a:cs typeface="Kalpurush" pitchFamily="2" charset="0"/>
                            </a:rPr>
                            <m:t>𝛽</m:t>
                          </m:r>
                        </m:e>
                        <m:sub>
                          <m:r>
                            <a:rPr lang="en-US" sz="2400" b="0" i="1" smtClean="0">
                              <a:solidFill>
                                <a:srgbClr val="0070C0"/>
                              </a:solidFill>
                              <a:latin typeface="Cambria Math"/>
                              <a:ea typeface="Cambria Math"/>
                              <a:cs typeface="Kalpurush" pitchFamily="2" charset="0"/>
                            </a:rPr>
                            <m:t>𝐹</m:t>
                          </m:r>
                        </m:sub>
                      </m:sSub>
                      <m:r>
                        <a:rPr lang="en-US" sz="2400" b="0" i="1" dirty="0" smtClean="0">
                          <a:solidFill>
                            <a:srgbClr val="0070C0"/>
                          </a:solidFill>
                          <a:latin typeface="Cambria Math"/>
                          <a:cs typeface="Kalpurush" pitchFamily="2" charset="0"/>
                        </a:rPr>
                        <m:t>=</m:t>
                      </m:r>
                      <m:sSub>
                        <m:sSubPr>
                          <m:ctrlPr>
                            <a:rPr lang="en-US" sz="2400" b="0" i="1" dirty="0" smtClean="0">
                              <a:solidFill>
                                <a:srgbClr val="0070C0"/>
                              </a:solidFill>
                              <a:latin typeface="Cambria Math"/>
                              <a:ea typeface="Cambria Math"/>
                              <a:cs typeface="Kalpurush" pitchFamily="2" charset="0"/>
                            </a:rPr>
                          </m:ctrlPr>
                        </m:sSubPr>
                        <m:e>
                          <m:r>
                            <a:rPr lang="en-US" sz="2400" b="0" i="1" dirty="0" smtClean="0">
                              <a:solidFill>
                                <a:srgbClr val="0070C0"/>
                              </a:solidFill>
                              <a:latin typeface="Cambria Math"/>
                              <a:ea typeface="Cambria Math"/>
                              <a:cs typeface="Kalpurush" pitchFamily="2" charset="0"/>
                            </a:rPr>
                            <m:t>𝛽</m:t>
                          </m:r>
                        </m:e>
                        <m:sub>
                          <m:r>
                            <a:rPr lang="en-US" sz="2400" b="0" i="1" dirty="0" smtClean="0">
                              <a:solidFill>
                                <a:srgbClr val="0070C0"/>
                              </a:solidFill>
                              <a:latin typeface="Cambria Math"/>
                              <a:ea typeface="Cambria Math"/>
                              <a:cs typeface="Kalpurush" pitchFamily="2" charset="0"/>
                            </a:rPr>
                            <m:t>𝐾</m:t>
                          </m:r>
                        </m:sub>
                      </m:sSub>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4831644"/>
              </a:xfrm>
              <a:prstGeom prst="rect">
                <a:avLst/>
              </a:prstGeom>
              <a:blipFill rotWithShape="1">
                <a:blip r:embed="rId2"/>
                <a:stretch>
                  <a:fillRect l="-1123" r="-1404"/>
                </a:stretch>
              </a:blipFill>
            </p:spPr>
            <p:txBody>
              <a:bodyPr/>
              <a:lstStyle/>
              <a:p>
                <a:r>
                  <a:rPr lang="en-IN">
                    <a:noFill/>
                  </a:rPr>
                  <a:t> </a:t>
                </a:r>
              </a:p>
            </p:txBody>
          </p:sp>
        </mc:Fallback>
      </mc:AlternateContent>
    </p:spTree>
    <p:extLst>
      <p:ext uri="{BB962C8B-B14F-4D97-AF65-F5344CB8AC3E}">
        <p14:creationId xmlns:p14="http://schemas.microsoft.com/office/powerpoint/2010/main" val="39489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a:t>
            </a:r>
            <a:r>
              <a:rPr lang="as-IN" sz="3200" u="sng" dirty="0" smtClean="0">
                <a:solidFill>
                  <a:srgbClr val="FF0000"/>
                </a:solidFill>
                <a:latin typeface="Kalpurush" pitchFamily="2" charset="0"/>
                <a:cs typeface="Kalpurush" pitchFamily="2" charset="0"/>
              </a:rPr>
              <a:t>পদার্থের</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আয়তন</a:t>
            </a:r>
            <a:r>
              <a:rPr lang="as-IN" sz="3200" u="sng" dirty="0" smtClean="0">
                <a:solidFill>
                  <a:srgbClr val="FF0000"/>
                </a:solidFill>
                <a:latin typeface="Kalpurush" pitchFamily="2" charset="0"/>
                <a:cs typeface="Kalpurush" pitchFamily="2" charset="0"/>
              </a:rPr>
              <a:t> প্রসারণ </a:t>
            </a:r>
            <a:r>
              <a:rPr lang="as-IN" sz="3200" u="sng" dirty="0">
                <a:solidFill>
                  <a:srgbClr val="FF0000"/>
                </a:solidFill>
                <a:latin typeface="Kalpurush" pitchFamily="2" charset="0"/>
                <a:cs typeface="Kalpurush" pitchFamily="2" charset="0"/>
              </a:rPr>
              <a:t>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4913140"/>
              </a:xfrm>
              <a:prstGeom prst="rect">
                <a:avLst/>
              </a:prstGeom>
              <a:noFill/>
            </p:spPr>
            <p:txBody>
              <a:bodyPr wrap="square" rtlCol="0">
                <a:spAutoFit/>
              </a:bodyPr>
              <a:lstStyle/>
              <a:p>
                <a:pPr algn="just">
                  <a:spcAft>
                    <a:spcPts val="1200"/>
                  </a:spcAft>
                </a:pPr>
                <a:r>
                  <a:rPr lang="as-IN" sz="2400" b="1" dirty="0" smtClean="0">
                    <a:solidFill>
                      <a:srgbClr val="00B050"/>
                    </a:solidFill>
                    <a:latin typeface="Kalpurush" pitchFamily="2" charset="0"/>
                    <a:cs typeface="Kalpurush" pitchFamily="2" charset="0"/>
                  </a:rPr>
                  <a:t>সংজ্ঞা</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কোনো কঠিন পদার্থের প্রতি একক উষ্ণতা বৃদ্ধিতে প্রতি একক </a:t>
                </a:r>
                <a:r>
                  <a:rPr lang="en-US" sz="2400" dirty="0" err="1" smtClean="0">
                    <a:solidFill>
                      <a:srgbClr val="0070C0"/>
                    </a:solidFill>
                    <a:latin typeface="Kalpurush" pitchFamily="2" charset="0"/>
                    <a:cs typeface="Kalpurush" pitchFamily="2" charset="0"/>
                  </a:rPr>
                  <a:t>আয়তনে</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যে </a:t>
                </a:r>
                <a:r>
                  <a:rPr lang="en-US" sz="2400" dirty="0" err="1" smtClean="0">
                    <a:solidFill>
                      <a:srgbClr val="0070C0"/>
                    </a:solidFill>
                    <a:latin typeface="Kalpurush" pitchFamily="2" charset="0"/>
                    <a:cs typeface="Kalpurush" pitchFamily="2" charset="0"/>
                  </a:rPr>
                  <a:t>আয়তন</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বৃদ্ধি </a:t>
                </a:r>
                <a:r>
                  <a:rPr lang="as-IN" sz="2400" dirty="0">
                    <a:solidFill>
                      <a:srgbClr val="0070C0"/>
                    </a:solidFill>
                    <a:latin typeface="Kalpurush" pitchFamily="2" charset="0"/>
                    <a:cs typeface="Kalpurush" pitchFamily="2" charset="0"/>
                  </a:rPr>
                  <a:t>হয়, তাকে ওই পদার্থের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বলে। </a:t>
                </a:r>
                <a:endParaRPr lang="en-US" sz="2400" dirty="0" smtClean="0">
                  <a:solidFill>
                    <a:srgbClr val="0070C0"/>
                  </a:solidFill>
                  <a:latin typeface="Kalpurush" pitchFamily="2" charset="0"/>
                  <a:cs typeface="Kalpurush" pitchFamily="2" charset="0"/>
                </a:endParaRPr>
              </a:p>
              <a:p>
                <a:pPr>
                  <a:spcAft>
                    <a:spcPts val="1200"/>
                  </a:spcAft>
                </a:pP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কঠিন বস্তুর উপাদানের ওপর নির্ভর করে। </a:t>
                </a:r>
              </a:p>
              <a:p>
                <a:pPr>
                  <a:spcAft>
                    <a:spcPts val="1200"/>
                  </a:spcAft>
                </a:pPr>
                <a14:m>
                  <m:oMathPara xmlns:m="http://schemas.openxmlformats.org/officeDocument/2006/math">
                    <m:oMathParaPr>
                      <m:jc m:val="centerGroup"/>
                    </m:oMathParaPr>
                    <m:oMath xmlns:m="http://schemas.openxmlformats.org/officeDocument/2006/math">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প্রসারণ</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গুণাঙ্ক</m:t>
                      </m:r>
                      <m:r>
                        <a:rPr lang="as-IN" sz="2400" i="1" dirty="0" smtClean="0">
                          <a:solidFill>
                            <a:srgbClr val="0070C0"/>
                          </a:solidFill>
                          <a:latin typeface="Cambria Math"/>
                          <a:cs typeface="Kalpurush" pitchFamily="2" charset="0"/>
                        </a:rPr>
                        <m:t> = </m:t>
                      </m:r>
                      <m:f>
                        <m:fPr>
                          <m:ctrlPr>
                            <a:rPr lang="as-IN" sz="2400" i="1" dirty="0" smtClean="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num>
                        <m:den>
                          <m:r>
                            <a:rPr lang="as-IN" sz="2400" i="1" dirty="0">
                              <a:solidFill>
                                <a:srgbClr val="0070C0"/>
                              </a:solidFill>
                              <a:latin typeface="Cambria Math"/>
                              <a:cs typeface="Kalpurush" pitchFamily="2" charset="0"/>
                            </a:rPr>
                            <m:t>প্রাথমিক</m:t>
                          </m:r>
                          <m:r>
                            <a:rPr lang="en-US" sz="2400" b="0" i="1" dirty="0" smtClean="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আয়তন</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ধরি, </a:t>
                </a:r>
                <a14:m>
                  <m:oMath xmlns:m="http://schemas.openxmlformats.org/officeDocument/2006/math">
                    <m:r>
                      <a:rPr lang="en-IN" sz="2400" i="1" dirty="0" smtClean="0">
                        <a:solidFill>
                          <a:srgbClr val="0070C0"/>
                        </a:solidFill>
                        <a:latin typeface="Cambria Math"/>
                        <a:cs typeface="Kalpurush" pitchFamily="2" charset="0"/>
                      </a:rPr>
                      <m:t>𝑡</m:t>
                    </m:r>
                    <m:r>
                      <a:rPr lang="en-IN" sz="2400" i="1" baseline="-25000" dirty="0" smtClean="0">
                        <a:solidFill>
                          <a:srgbClr val="0070C0"/>
                        </a:solidFill>
                        <a:latin typeface="Cambria Math"/>
                        <a:cs typeface="Kalpurush" pitchFamily="2" charset="0"/>
                      </a:rPr>
                      <m:t>1</m:t>
                    </m:r>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উষ্ণতায়</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কঠিন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পদার্থের</a:t>
                </a:r>
                <a:r>
                  <a:rPr lang="en-IN" sz="2400" dirty="0" smtClean="0">
                    <a:solidFill>
                      <a:srgbClr val="0070C0"/>
                    </a:solidFill>
                    <a:latin typeface="Kalpurush" pitchFamily="2" charset="0"/>
                    <a:cs typeface="Kalpurush" pitchFamily="2" charset="0"/>
                  </a:rPr>
                  <a:t> </a:t>
                </a:r>
                <a:r>
                  <a:rPr lang="en-US" sz="2400" dirty="0">
                    <a:solidFill>
                      <a:srgbClr val="0070C0"/>
                    </a:solidFill>
                    <a:latin typeface="Kalpurush" pitchFamily="2" charset="0"/>
                    <a:cs typeface="Kalpurush" pitchFamily="2" charset="0"/>
                  </a:rPr>
                  <a:t>আয়তন </a:t>
                </a:r>
                <a14:m>
                  <m:oMath xmlns:m="http://schemas.openxmlformats.org/officeDocument/2006/math">
                    <m:sSub>
                      <m:sSubPr>
                        <m:ctrlPr>
                          <a:rPr lang="en-US" sz="2400" b="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IN"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বৃদ্ধি</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IN" sz="2400" i="1" dirty="0" smtClean="0">
                            <a:solidFill>
                              <a:srgbClr val="0070C0"/>
                            </a:solidFill>
                            <a:latin typeface="Cambria Math"/>
                            <a:cs typeface="Kalpurush" pitchFamily="2" charset="0"/>
                          </a:rPr>
                          <m:t>𝑡</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হলে</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হয়</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 </a:t>
                </a:r>
                <a:r>
                  <a:rPr lang="en-IN" sz="2400" dirty="0" err="1" smtClean="0">
                    <a:solidFill>
                      <a:srgbClr val="0070C0"/>
                    </a:solidFill>
                    <a:latin typeface="Kalpurush" pitchFamily="2" charset="0"/>
                    <a:cs typeface="Kalpurush" pitchFamily="2" charset="0"/>
                  </a:rPr>
                  <a:t>পদার্থটির</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a:t>
                </a:r>
                <a14:m>
                  <m:oMath xmlns:m="http://schemas.openxmlformats.org/officeDocument/2006/math">
                    <m:r>
                      <a:rPr lang="as-IN" sz="2400" i="1" smtClean="0">
                        <a:solidFill>
                          <a:srgbClr val="0070C0"/>
                        </a:solidFill>
                        <a:latin typeface="Cambria Math"/>
                        <a:ea typeface="Cambria Math"/>
                        <a:cs typeface="Kalpurush" pitchFamily="2" charset="0"/>
                      </a:rPr>
                      <m:t>𝛾</m:t>
                    </m:r>
                  </m:oMath>
                </a14:m>
                <a:r>
                  <a:rPr lang="en-IN" sz="2400" dirty="0" smtClean="0">
                    <a:solidFill>
                      <a:srgbClr val="0070C0"/>
                    </a:solidFill>
                    <a:latin typeface="Kalpurush" pitchFamily="2" charset="0"/>
                    <a:cs typeface="Kalpurush" pitchFamily="2" charset="0"/>
                  </a:rPr>
                  <a:t> ।</a:t>
                </a:r>
              </a:p>
              <a:p>
                <a:pPr>
                  <a:spcAft>
                    <a:spcPts val="1200"/>
                  </a:spcAft>
                </a:pPr>
                <a:r>
                  <a:rPr lang="as-IN" sz="2400" dirty="0" smtClean="0">
                    <a:solidFill>
                      <a:srgbClr val="0070C0"/>
                    </a:solidFill>
                    <a:latin typeface="Kalpurush" pitchFamily="2" charset="0"/>
                    <a:cs typeface="Kalpurush" pitchFamily="2" charset="0"/>
                  </a:rPr>
                  <a:t>প্রাথমিক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smtClean="0">
                            <a:solidFill>
                              <a:srgbClr val="0070C0"/>
                            </a:solidFill>
                            <a:latin typeface="Cambria Math"/>
                            <a:cs typeface="Kalpurush" pitchFamily="2" charset="0"/>
                          </a:rPr>
                          <m:t>1</m:t>
                        </m:r>
                      </m:sub>
                    </m:sSub>
                  </m:oMath>
                </a14:m>
                <a:r>
                  <a:rPr lang="en-US" sz="2400" dirty="0" smtClean="0">
                    <a:solidFill>
                      <a:srgbClr val="0070C0"/>
                    </a:solidFill>
                    <a:latin typeface="Kalpurush" pitchFamily="2" charset="0"/>
                    <a:cs typeface="Kalpurush" pitchFamily="2" charset="0"/>
                  </a:rPr>
                  <a:t> </a:t>
                </a:r>
                <a:r>
                  <a:rPr lang="en-US" sz="2400" dirty="0">
                    <a:solidFill>
                      <a:srgbClr val="0070C0"/>
                    </a:solidFill>
                    <a:latin typeface="Kalpurush" pitchFamily="2" charset="0"/>
                    <a:cs typeface="Kalpurush" pitchFamily="2" charset="0"/>
                  </a:rPr>
                  <a:t>আয়তন </a:t>
                </a:r>
                <a:r>
                  <a:rPr lang="as-IN" sz="2400" dirty="0" smtClean="0">
                    <a:solidFill>
                      <a:srgbClr val="0070C0"/>
                    </a:solidFill>
                    <a:latin typeface="Kalpurush" pitchFamily="2" charset="0"/>
                    <a:cs typeface="Kalpurush" pitchFamily="2" charset="0"/>
                  </a:rPr>
                  <a:t>বৃদ্ধি </a:t>
                </a: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smtClean="0">
                            <a:solidFill>
                              <a:srgbClr val="0070C0"/>
                            </a:solidFill>
                            <a:latin typeface="Cambria Math"/>
                            <a:cs typeface="Kalpurush" pitchFamily="2" charset="0"/>
                          </a:rPr>
                          <m:t>1</m:t>
                        </m:r>
                      </m:sub>
                    </m:sSub>
                  </m:oMath>
                </a14:m>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উষ্ণতা বৃদ্ধি</a:t>
                </a:r>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p>
              <a:p>
                <a:pPr>
                  <a:spcAft>
                    <a:spcPts val="1200"/>
                  </a:spcAft>
                </a:pPr>
                <a14:m>
                  <m:oMathPara xmlns:m="http://schemas.openxmlformats.org/officeDocument/2006/math">
                    <m:oMathParaPr>
                      <m:jc m:val="centerGroup"/>
                    </m:oMathParaPr>
                    <m:oMath xmlns:m="http://schemas.openxmlformats.org/officeDocument/2006/math">
                      <m:r>
                        <a:rPr lang="en-IN" sz="2400" i="1" smtClean="0">
                          <a:solidFill>
                            <a:srgbClr val="0070C0"/>
                          </a:solidFill>
                          <a:latin typeface="Cambria Math"/>
                          <a:ea typeface="Cambria Math"/>
                          <a:cs typeface="Kalpurush" pitchFamily="2" charset="0"/>
                        </a:rPr>
                        <m:t>𝛾</m:t>
                      </m:r>
                      <m:r>
                        <a:rPr lang="en-US" sz="2400" b="0" i="1" smtClean="0">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1</m:t>
                              </m:r>
                            </m:sub>
                          </m:sSub>
                        </m:num>
                        <m:den>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1</m:t>
                              </m:r>
                            </m:sub>
                          </m:sSub>
                          <m:r>
                            <a:rPr lang="en-US" sz="2400" b="0" i="1" smtClean="0">
                              <a:solidFill>
                                <a:srgbClr val="0070C0"/>
                              </a:solidFill>
                              <a:latin typeface="Cambria Math"/>
                              <a:ea typeface="Cambria Math"/>
                              <a:cs typeface="Kalpurush" pitchFamily="2" charset="0"/>
                            </a:rPr>
                            <m:t>×</m:t>
                          </m:r>
                          <m:d>
                            <m:dPr>
                              <m:ctrlPr>
                                <a:rPr lang="en-US" sz="2400" b="0" i="1" smtClean="0">
                                  <a:solidFill>
                                    <a:srgbClr val="0070C0"/>
                                  </a:solidFill>
                                  <a:latin typeface="Cambria Math"/>
                                  <a:ea typeface="Cambria Math"/>
                                  <a:cs typeface="Kalpurush" pitchFamily="2" charset="0"/>
                                </a:rPr>
                              </m:ctrlPr>
                            </m:dPr>
                            <m:e>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1</m:t>
                                  </m:r>
                                </m:sub>
                              </m:sSub>
                            </m:e>
                          </m:d>
                        </m:den>
                      </m:f>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4913140"/>
              </a:xfrm>
              <a:prstGeom prst="rect">
                <a:avLst/>
              </a:prstGeom>
              <a:blipFill rotWithShape="1">
                <a:blip r:embed="rId2"/>
                <a:stretch>
                  <a:fillRect l="-1123" t="-993" r="-2386"/>
                </a:stretch>
              </a:blipFill>
            </p:spPr>
            <p:txBody>
              <a:bodyPr/>
              <a:lstStyle/>
              <a:p>
                <a:r>
                  <a:rPr lang="en-IN">
                    <a:noFill/>
                  </a:rPr>
                  <a:t> </a:t>
                </a:r>
              </a:p>
            </p:txBody>
          </p:sp>
        </mc:Fallback>
      </mc:AlternateContent>
    </p:spTree>
    <p:extLst>
      <p:ext uri="{BB962C8B-B14F-4D97-AF65-F5344CB8AC3E}">
        <p14:creationId xmlns:p14="http://schemas.microsoft.com/office/powerpoint/2010/main" val="273843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পদার্থের </a:t>
            </a:r>
            <a:r>
              <a:rPr lang="en-US" sz="3200" u="sng" dirty="0" err="1">
                <a:solidFill>
                  <a:srgbClr val="FF0000"/>
                </a:solidFill>
                <a:latin typeface="Kalpurush" pitchFamily="2" charset="0"/>
                <a:cs typeface="Kalpurush" pitchFamily="2" charset="0"/>
              </a:rPr>
              <a:t>আয়তন</a:t>
            </a:r>
            <a:r>
              <a:rPr lang="as-IN" sz="3200" u="sng" dirty="0">
                <a:solidFill>
                  <a:srgbClr val="FF0000"/>
                </a:solidFill>
                <a:latin typeface="Kalpurush" pitchFamily="2" charset="0"/>
                <a:cs typeface="Kalpurush" pitchFamily="2" charset="0"/>
              </a:rPr>
              <a:t> </a:t>
            </a:r>
            <a:r>
              <a:rPr lang="as-IN" sz="3200" u="sng" dirty="0" smtClean="0">
                <a:solidFill>
                  <a:srgbClr val="FF0000"/>
                </a:solidFill>
                <a:latin typeface="Kalpurush" pitchFamily="2" charset="0"/>
                <a:cs typeface="Kalpurush" pitchFamily="2" charset="0"/>
              </a:rPr>
              <a:t>প্রসারণ </a:t>
            </a:r>
            <a:r>
              <a:rPr lang="as-IN" sz="3200" u="sng" dirty="0">
                <a:solidFill>
                  <a:srgbClr val="FF0000"/>
                </a:solidFill>
                <a:latin typeface="Kalpurush" pitchFamily="2" charset="0"/>
                <a:cs typeface="Kalpurush" pitchFamily="2" charset="0"/>
              </a:rPr>
              <a:t>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4831644"/>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m:rPr>
                          <m:nor/>
                        </m:rPr>
                        <a:rPr lang="en-US" sz="2400" dirty="0" smtClean="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প্রসারণ</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গুণাঙ্ক</m:t>
                      </m:r>
                      <m:r>
                        <a:rPr lang="as-IN"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num>
                        <m:den>
                          <m:r>
                            <a:rPr lang="as-IN" sz="2400" i="1" dirty="0">
                              <a:solidFill>
                                <a:srgbClr val="0070C0"/>
                              </a:solidFill>
                              <a:latin typeface="Cambria Math"/>
                              <a:cs typeface="Kalpurush" pitchFamily="2" charset="0"/>
                            </a:rPr>
                            <m:t>প্রাথমিক</m:t>
                          </m:r>
                          <m:r>
                            <m:rPr>
                              <m:nor/>
                            </m:rPr>
                            <a:rPr lang="en-US" sz="2400" b="0" i="0" dirty="0" smtClean="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en-US" sz="2400" b="1" dirty="0" err="1">
                    <a:solidFill>
                      <a:srgbClr val="00B050"/>
                    </a:solidFill>
                    <a:latin typeface="Kalpurush" pitchFamily="2" charset="0"/>
                    <a:cs typeface="Kalpurush" pitchFamily="2" charset="0"/>
                  </a:rPr>
                  <a:t>মাত্রা</a:t>
                </a:r>
                <a:r>
                  <a:rPr lang="en-US" sz="2400" b="1" dirty="0">
                    <a:solidFill>
                      <a:srgbClr val="00B050"/>
                    </a:solidFill>
                    <a:latin typeface="Kalpurush" pitchFamily="2" charset="0"/>
                    <a:cs typeface="Kalpurush" pitchFamily="2" charset="0"/>
                  </a:rPr>
                  <a:t> </a:t>
                </a:r>
                <a:r>
                  <a:rPr lang="as-IN" sz="2400" b="1" dirty="0">
                    <a:solidFill>
                      <a:srgbClr val="00B050"/>
                    </a:solidFill>
                    <a:latin typeface="Kalpurush" pitchFamily="2" charset="0"/>
                    <a:cs typeface="Kalpurush" pitchFamily="2" charset="0"/>
                  </a:rPr>
                  <a:t>: </a:t>
                </a:r>
                <a14:m>
                  <m:oMath xmlns:m="http://schemas.openxmlformats.org/officeDocument/2006/math">
                    <m:r>
                      <a:rPr lang="as-IN" sz="2400" i="1" dirty="0" smtClean="0">
                        <a:solidFill>
                          <a:srgbClr val="0070C0"/>
                        </a:solidFill>
                        <a:latin typeface="Cambria Math"/>
                        <a:ea typeface="Cambria Math"/>
                        <a:cs typeface="Kalpurush" pitchFamily="2" charset="0"/>
                      </a:rPr>
                      <m:t>𝛾</m:t>
                    </m:r>
                    <m:r>
                      <a:rPr lang="en-US" sz="2400" b="0" i="1" dirty="0" smtClean="0">
                        <a:solidFill>
                          <a:srgbClr val="0070C0"/>
                        </a:solidFill>
                        <a:latin typeface="Cambria Math"/>
                        <a:ea typeface="Cambria Math"/>
                        <a:cs typeface="Kalpurush" pitchFamily="2" charset="0"/>
                      </a:rPr>
                      <m:t> </m:t>
                    </m:r>
                    <m:r>
                      <a:rPr lang="en-US" sz="2400" b="0" i="1" dirty="0" smtClean="0">
                        <a:solidFill>
                          <a:srgbClr val="0070C0"/>
                        </a:solidFill>
                        <a:latin typeface="Cambria Math"/>
                        <a:ea typeface="Cambria Math"/>
                        <a:cs typeface="Kalpurush" pitchFamily="2" charset="0"/>
                      </a:rPr>
                      <m:t>এর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b="0" i="1" dirty="0" smtClean="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num>
                      <m:den>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i="1" dirty="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en-US" sz="2400" b="0" i="1" dirty="0" smtClean="0">
                            <a:solidFill>
                              <a:srgbClr val="0070C0"/>
                            </a:solidFill>
                            <a:latin typeface="Cambria Math"/>
                            <a:cs typeface="Kalpurush" pitchFamily="2" charset="0"/>
                          </a:rPr>
                          <m:t>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14:m>
                  <m:oMath xmlns:m="http://schemas.openxmlformats.org/officeDocument/2006/math">
                    <m:r>
                      <a:rPr lang="as-IN" sz="2400" i="1" dirty="0">
                        <a:solidFill>
                          <a:srgbClr val="0070C0"/>
                        </a:solidFill>
                        <a:latin typeface="Cambria Math"/>
                        <a:cs typeface="Kalpurush" pitchFamily="2" charset="0"/>
                      </a:rPr>
                      <m:t>= </m:t>
                    </m:r>
                    <m:f>
                      <m:fPr>
                        <m:ctrlPr>
                          <a:rPr lang="as-IN" sz="2400" i="1" dirty="0">
                            <a:solidFill>
                              <a:srgbClr val="0070C0"/>
                            </a:solidFill>
                            <a:latin typeface="Cambria Math"/>
                            <a:cs typeface="Kalpurush" pitchFamily="2" charset="0"/>
                          </a:rPr>
                        </m:ctrlPr>
                      </m:fPr>
                      <m:num>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𝐿</m:t>
                            </m:r>
                          </m:e>
                          <m:sup>
                            <m:r>
                              <a:rPr lang="en-US" sz="2400" b="0" i="1" dirty="0" smtClean="0">
                                <a:solidFill>
                                  <a:srgbClr val="0070C0"/>
                                </a:solidFill>
                                <a:latin typeface="Cambria Math"/>
                                <a:cs typeface="Kalpurush" pitchFamily="2" charset="0"/>
                              </a:rPr>
                              <m:t>3</m:t>
                            </m:r>
                          </m:sup>
                        </m:sSup>
                        <m:r>
                          <a:rPr lang="en-US" sz="2400" b="0" i="1" dirty="0" smtClean="0">
                            <a:solidFill>
                              <a:srgbClr val="0070C0"/>
                            </a:solidFill>
                            <a:latin typeface="Cambria Math"/>
                            <a:cs typeface="Kalpurush" pitchFamily="2" charset="0"/>
                          </a:rPr>
                          <m:t>]</m:t>
                        </m:r>
                      </m:num>
                      <m:den>
                        <m:d>
                          <m:dPr>
                            <m:begChr m:val="["/>
                            <m:endChr m:val="]"/>
                            <m:ctrlPr>
                              <a:rPr lang="en-US" sz="2400" b="0" i="1" dirty="0" smtClean="0">
                                <a:solidFill>
                                  <a:srgbClr val="0070C0"/>
                                </a:solidFill>
                                <a:latin typeface="Cambria Math"/>
                                <a:cs typeface="Kalpurush" pitchFamily="2" charset="0"/>
                              </a:rPr>
                            </m:ctrlPr>
                          </m:dPr>
                          <m:e>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𝐿</m:t>
                                </m:r>
                              </m:e>
                              <m:sup>
                                <m:r>
                                  <a:rPr lang="en-US" sz="2400" b="0" i="1" dirty="0" smtClean="0">
                                    <a:solidFill>
                                      <a:srgbClr val="0070C0"/>
                                    </a:solidFill>
                                    <a:latin typeface="Cambria Math"/>
                                    <a:cs typeface="Kalpurush" pitchFamily="2" charset="0"/>
                                  </a:rPr>
                                  <m:t>3</m:t>
                                </m:r>
                              </m:sup>
                            </m:sSup>
                          </m:e>
                        </m:d>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ea typeface="Cambria Math"/>
                            <a:cs typeface="Kalpurush" pitchFamily="2" charset="0"/>
                          </a:rPr>
                          <m:t>𝜃</m:t>
                        </m:r>
                        <m:r>
                          <a:rPr lang="en-US" sz="2400" b="0" i="1" dirty="0" smtClean="0">
                            <a:solidFill>
                              <a:srgbClr val="0070C0"/>
                            </a:solidFill>
                            <a:latin typeface="Cambria Math"/>
                            <a:cs typeface="Kalpurush" pitchFamily="2" charset="0"/>
                          </a:rPr>
                          <m:t>]</m:t>
                        </m:r>
                        <m:r>
                          <a:rPr lang="en-US" sz="2400" i="1" dirty="0">
                            <a:solidFill>
                              <a:srgbClr val="0070C0"/>
                            </a:solidFill>
                            <a:latin typeface="Cambria Math"/>
                            <a:cs typeface="Kalpurush" pitchFamily="2" charset="0"/>
                          </a:rPr>
                          <m:t> </m:t>
                        </m:r>
                      </m:den>
                    </m:f>
                    <m:r>
                      <a:rPr lang="en-US"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𝜃</m:t>
                        </m:r>
                      </m:e>
                      <m:sup>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1</m:t>
                        </m:r>
                      </m:sup>
                    </m:sSup>
                    <m:r>
                      <a:rPr lang="en-US" sz="2400" b="0" i="1" dirty="0" smtClean="0">
                        <a:solidFill>
                          <a:srgbClr val="0070C0"/>
                        </a:solidFill>
                        <a:latin typeface="Cambria Math"/>
                        <a:cs typeface="Kalpurush" pitchFamily="2" charset="0"/>
                      </a:rPr>
                      <m:t>]</m:t>
                    </m:r>
                    <m:r>
                      <a:rPr lang="as-IN" sz="2400" i="1" dirty="0">
                        <a:solidFill>
                          <a:srgbClr val="0070C0"/>
                        </a:solidFill>
                        <a:latin typeface="Cambria Math"/>
                        <a:cs typeface="Kalpurush" pitchFamily="2" charset="0"/>
                      </a:rPr>
                      <m:t> </m:t>
                    </m:r>
                  </m:oMath>
                </a14:m>
                <a:endParaRPr lang="as-IN" sz="2400" dirty="0">
                  <a:solidFill>
                    <a:srgbClr val="0070C0"/>
                  </a:solidFill>
                  <a:latin typeface="Kalpurush" pitchFamily="2" charset="0"/>
                  <a:cs typeface="Kalpurush" pitchFamily="2" charset="0"/>
                </a:endParaRPr>
              </a:p>
              <a:p>
                <a:pPr>
                  <a:spcAft>
                    <a:spcPts val="1200"/>
                  </a:spcAft>
                </a:pPr>
                <a:r>
                  <a:rPr lang="en-US" sz="2400" b="1" dirty="0" err="1" smtClean="0">
                    <a:solidFill>
                      <a:srgbClr val="00B050"/>
                    </a:solidFill>
                    <a:latin typeface="Kalpurush" pitchFamily="2" charset="0"/>
                    <a:cs typeface="Kalpurush" pitchFamily="2" charset="0"/>
                  </a:rPr>
                  <a:t>একক</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14:m>
                  <m:oMath xmlns:m="http://schemas.openxmlformats.org/officeDocument/2006/math">
                    <m:r>
                      <a:rPr lang="as-IN" sz="2400" i="1" dirty="0" smtClean="0">
                        <a:solidFill>
                          <a:srgbClr val="0070C0"/>
                        </a:solidFill>
                        <a:latin typeface="Cambria Math"/>
                        <a:ea typeface="Cambria Math"/>
                        <a:cs typeface="Kalpurush" pitchFamily="2" charset="0"/>
                      </a:rPr>
                      <m:t>𝛾</m:t>
                    </m:r>
                    <m:r>
                      <a:rPr lang="en-US" sz="2400" i="1" dirty="0">
                        <a:solidFill>
                          <a:srgbClr val="0070C0"/>
                        </a:solidFill>
                        <a:latin typeface="Cambria Math"/>
                        <a:ea typeface="Cambria Math"/>
                        <a:cs typeface="Kalpurush" pitchFamily="2" charset="0"/>
                      </a:rPr>
                      <m:t> </m:t>
                    </m:r>
                    <m:r>
                      <a:rPr lang="en-US" sz="2400" i="1" dirty="0">
                        <a:solidFill>
                          <a:srgbClr val="0070C0"/>
                        </a:solidFill>
                        <a:latin typeface="Cambria Math"/>
                        <a:ea typeface="Cambria Math"/>
                        <a:cs typeface="Kalpurush" pitchFamily="2" charset="0"/>
                      </a:rPr>
                      <m:t>এর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num>
                      <m:den>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 </m:t>
                        </m:r>
                        <m:r>
                          <a:rPr lang="as-IN" sz="2400" i="1" dirty="0">
                            <a:solidFill>
                              <a:srgbClr val="0070C0"/>
                            </a:solidFill>
                            <a:latin typeface="Cambria Math"/>
                            <a:cs typeface="Kalpurush" pitchFamily="2" charset="0"/>
                          </a:rPr>
                          <m:t>উষ্ণতা</m:t>
                        </m:r>
                        <m:r>
                          <a:rPr lang="en-US" sz="2400" i="1" dirty="0">
                            <a:solidFill>
                              <a:srgbClr val="0070C0"/>
                            </a:solidFill>
                            <a:latin typeface="Cambria Math"/>
                            <a:cs typeface="Kalpurush" pitchFamily="2" charset="0"/>
                          </a:rPr>
                          <m:t>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endParaRPr lang="en-US" sz="2400" dirty="0" smtClean="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CGS </a:t>
                </a:r>
                <a:r>
                  <a:rPr lang="en-US" sz="2400" dirty="0" err="1" smtClean="0">
                    <a:solidFill>
                      <a:srgbClr val="0070C0"/>
                    </a:solidFill>
                    <a:latin typeface="Kalpurush" pitchFamily="2" charset="0"/>
                    <a:cs typeface="Kalpurush" pitchFamily="2" charset="0"/>
                  </a:rPr>
                  <a:t>পদ্ধতিতে</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IN" sz="2400" i="1" dirty="0" smtClean="0">
                            <a:solidFill>
                              <a:srgbClr val="0070C0"/>
                            </a:solidFill>
                            <a:latin typeface="Cambria Math"/>
                            <a:ea typeface="Cambria Math"/>
                            <a:cs typeface="Kalpurush" pitchFamily="2" charset="0"/>
                          </a:rPr>
                          <m:t>℃</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SI </a:t>
                </a:r>
                <a:r>
                  <a:rPr lang="en-US" sz="2400" dirty="0" err="1">
                    <a:solidFill>
                      <a:srgbClr val="0070C0"/>
                    </a:solidFill>
                    <a:latin typeface="Kalpurush" pitchFamily="2" charset="0"/>
                    <a:cs typeface="Kalpurush" pitchFamily="2" charset="0"/>
                  </a:rPr>
                  <a:t>পদ্ধতিতে</a:t>
                </a:r>
                <a:r>
                  <a:rPr lang="en-US"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𝐾</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 অন্যান্য </a:t>
                </a:r>
                <a:r>
                  <a:rPr lang="en-IN" sz="2400" dirty="0" err="1" smtClean="0">
                    <a:solidFill>
                      <a:srgbClr val="0070C0"/>
                    </a:solidFill>
                    <a:latin typeface="Kalpurush" pitchFamily="2" charset="0"/>
                    <a:cs typeface="Kalpurush" pitchFamily="2" charset="0"/>
                  </a:rPr>
                  <a:t>একক</a:t>
                </a:r>
                <a:r>
                  <a:rPr lang="en-IN" sz="2400" dirty="0" smtClean="0">
                    <a:solidFill>
                      <a:srgbClr val="0070C0"/>
                    </a:solidFill>
                    <a:latin typeface="Kalpurush" pitchFamily="2" charset="0"/>
                    <a:cs typeface="Kalpurush" pitchFamily="2" charset="0"/>
                  </a:rPr>
                  <a:t> - </a:t>
                </a:r>
                <a14:m>
                  <m:oMath xmlns:m="http://schemas.openxmlformats.org/officeDocument/2006/math">
                    <m:sSup>
                      <m:sSupPr>
                        <m:ctrlPr>
                          <a:rPr lang="en-US" sz="2400" b="0" i="1" smtClean="0">
                            <a:solidFill>
                              <a:srgbClr val="0070C0"/>
                            </a:solidFill>
                            <a:latin typeface="Cambria Math"/>
                            <a:ea typeface="Cambria Math"/>
                            <a:cs typeface="Kalpurush" pitchFamily="2" charset="0"/>
                          </a:rPr>
                        </m:ctrlPr>
                      </m:sSupPr>
                      <m:e>
                        <m:r>
                          <a:rPr lang="en-IN" sz="2400" i="1" smtClean="0">
                            <a:solidFill>
                              <a:srgbClr val="0070C0"/>
                            </a:solidFill>
                            <a:latin typeface="Cambria Math"/>
                            <a:ea typeface="Cambria Math"/>
                            <a:cs typeface="Kalpurush" pitchFamily="2" charset="0"/>
                          </a:rPr>
                          <m:t>℉</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oMath>
                </a14:m>
                <a:endParaRPr lang="en-IN" sz="2400" dirty="0" smtClean="0">
                  <a:solidFill>
                    <a:srgbClr val="0070C0"/>
                  </a:solidFill>
                  <a:latin typeface="Kalpurush" pitchFamily="2" charset="0"/>
                  <a:cs typeface="Kalpurush" pitchFamily="2" charset="0"/>
                </a:endParaRPr>
              </a:p>
              <a:p>
                <a:pPr>
                  <a:spcAft>
                    <a:spcPts val="1200"/>
                  </a:spcAft>
                </a:pPr>
                <a14:m>
                  <m:oMath xmlns:m="http://schemas.openxmlformats.org/officeDocument/2006/math">
                    <m:r>
                      <a:rPr lang="en-US" sz="2400" b="0" i="1" smtClean="0">
                        <a:solidFill>
                          <a:srgbClr val="0070C0"/>
                        </a:solidFill>
                        <a:latin typeface="Cambria Math"/>
                        <a:cs typeface="Kalpurush" pitchFamily="2" charset="0"/>
                      </a:rPr>
                      <m:t>1</m:t>
                    </m:r>
                    <m:r>
                      <a:rPr lang="en-US" sz="2400" b="0" i="1" smtClean="0">
                        <a:solidFill>
                          <a:srgbClr val="0070C0"/>
                        </a:solidFill>
                        <a:latin typeface="Cambria Math"/>
                        <a:ea typeface="Cambria Math"/>
                        <a:cs typeface="Kalpurush" pitchFamily="2" charset="0"/>
                      </a:rPr>
                      <m:t>℃</m:t>
                    </m:r>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উষ্ণতার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পরিবর্তন</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b="0" i="0" smtClean="0">
                        <a:solidFill>
                          <a:srgbClr val="0070C0"/>
                        </a:solidFill>
                        <a:latin typeface="Cambria Math"/>
                        <a:cs typeface="Kalpurush" pitchFamily="2" charset="0"/>
                      </a:rPr>
                      <m:t>=</m:t>
                    </m:r>
                    <m:r>
                      <a:rPr lang="en-US" sz="2400" b="0" i="1" smtClean="0">
                        <a:solidFill>
                          <a:srgbClr val="0070C0"/>
                        </a:solidFill>
                        <a:latin typeface="Cambria Math"/>
                        <a:cs typeface="Kalpurush" pitchFamily="2" charset="0"/>
                      </a:rPr>
                      <m:t> </m:t>
                    </m:r>
                    <m:f>
                      <m:fPr>
                        <m:ctrlPr>
                          <a:rPr lang="en-US" sz="2400" b="0" i="1" smtClean="0">
                            <a:solidFill>
                              <a:srgbClr val="0070C0"/>
                            </a:solidFill>
                            <a:latin typeface="Cambria Math"/>
                            <a:cs typeface="Kalpurush" pitchFamily="2" charset="0"/>
                          </a:rPr>
                        </m:ctrlPr>
                      </m:fPr>
                      <m:num>
                        <m:r>
                          <a:rPr lang="en-US" sz="2400" b="0" i="1" smtClean="0">
                            <a:solidFill>
                              <a:srgbClr val="0070C0"/>
                            </a:solidFill>
                            <a:latin typeface="Cambria Math"/>
                            <a:cs typeface="Kalpurush" pitchFamily="2" charset="0"/>
                          </a:rPr>
                          <m:t>9</m:t>
                        </m:r>
                      </m:num>
                      <m:den>
                        <m:r>
                          <a:rPr lang="en-US" sz="2400" b="0" i="1" smtClean="0">
                            <a:solidFill>
                              <a:srgbClr val="0070C0"/>
                            </a:solidFill>
                            <a:latin typeface="Cambria Math"/>
                            <a:cs typeface="Kalpurush" pitchFamily="2" charset="0"/>
                          </a:rPr>
                          <m:t>5</m:t>
                        </m:r>
                      </m:den>
                    </m:f>
                    <m:r>
                      <a:rPr lang="en-US" sz="2400" b="0" i="1" smtClean="0">
                        <a:solidFill>
                          <a:srgbClr val="0070C0"/>
                        </a:solidFill>
                        <a:latin typeface="Cambria Math"/>
                        <a:ea typeface="Cambria Math"/>
                        <a:cs typeface="Kalpurush" pitchFamily="2" charset="0"/>
                      </a:rPr>
                      <m:t>℉</m:t>
                    </m:r>
                  </m:oMath>
                </a14:m>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উষ্ণতার</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পরিবর্তন</a:t>
                </a:r>
                <a:r>
                  <a:rPr lang="en-US" sz="2400" dirty="0">
                    <a:solidFill>
                      <a:srgbClr val="0070C0"/>
                    </a:solidFill>
                    <a:latin typeface="Kalpurush" pitchFamily="2" charset="0"/>
                    <a:cs typeface="Kalpurush" pitchFamily="2" charset="0"/>
                  </a:rPr>
                  <a:t> </a:t>
                </a:r>
                <a14:m>
                  <m:oMath xmlns:m="http://schemas.openxmlformats.org/officeDocument/2006/math">
                    <m:r>
                      <a:rPr lang="en-US" sz="2400" b="0" i="0" smtClean="0">
                        <a:solidFill>
                          <a:srgbClr val="0070C0"/>
                        </a:solidFill>
                        <a:latin typeface="Cambria Math"/>
                        <a:cs typeface="Kalpurush" pitchFamily="2" charset="0"/>
                      </a:rPr>
                      <m:t>=</m:t>
                    </m:r>
                    <m:r>
                      <a:rPr lang="en-US" sz="2400" i="1">
                        <a:solidFill>
                          <a:srgbClr val="0070C0"/>
                        </a:solidFill>
                        <a:latin typeface="Cambria Math"/>
                        <a:cs typeface="Kalpurush" pitchFamily="2" charset="0"/>
                      </a:rPr>
                      <m:t>1</m:t>
                    </m:r>
                    <m:r>
                      <a:rPr lang="en-US" sz="2400" b="0" i="1" smtClean="0">
                        <a:solidFill>
                          <a:srgbClr val="0070C0"/>
                        </a:solidFill>
                        <a:latin typeface="Cambria Math"/>
                        <a:cs typeface="Kalpurush" pitchFamily="2" charset="0"/>
                      </a:rPr>
                      <m:t>𝐾</m:t>
                    </m:r>
                  </m:oMath>
                </a14:m>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উষ্ণতার</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পরিবর্তন</a:t>
                </a:r>
                <a:r>
                  <a:rPr lang="en-US" sz="2400" dirty="0">
                    <a:solidFill>
                      <a:srgbClr val="0070C0"/>
                    </a:solidFill>
                    <a:latin typeface="Kalpurush" pitchFamily="2" charset="0"/>
                    <a:cs typeface="Kalpurush" pitchFamily="2" charset="0"/>
                  </a:rPr>
                  <a:t> </a:t>
                </a:r>
                <a:endParaRPr lang="en-IN" sz="2400" dirty="0">
                  <a:solidFill>
                    <a:srgbClr val="0070C0"/>
                  </a:solidFill>
                  <a:latin typeface="Kalpurush" pitchFamily="2" charset="0"/>
                  <a:cs typeface="Kalpurush" pitchFamily="2"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𝐶</m:t>
                          </m:r>
                        </m:sub>
                      </m:sSub>
                      <m:r>
                        <a:rPr lang="en-US" sz="2400" b="0" i="1" smtClean="0">
                          <a:solidFill>
                            <a:srgbClr val="0070C0"/>
                          </a:solidFill>
                          <a:latin typeface="Cambria Math"/>
                          <a:ea typeface="Cambria Math"/>
                          <a:cs typeface="Kalpurush" pitchFamily="2" charset="0"/>
                        </a:rPr>
                        <m:t>=</m:t>
                      </m:r>
                      <m:sSub>
                        <m:sSubPr>
                          <m:ctrlPr>
                            <a:rPr lang="en-US" sz="2400" b="0" i="1" smtClean="0">
                              <a:solidFill>
                                <a:srgbClr val="0070C0"/>
                              </a:solidFill>
                              <a:latin typeface="Cambria Math"/>
                              <a:ea typeface="Cambria Math"/>
                              <a:cs typeface="Kalpurush" pitchFamily="2" charset="0"/>
                            </a:rPr>
                          </m:ctrlPr>
                        </m:sSubPr>
                        <m:e>
                          <m:f>
                            <m:fPr>
                              <m:ctrlPr>
                                <a:rPr lang="en-US" sz="2400" b="0" i="1" smtClean="0">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9</m:t>
                              </m:r>
                            </m:num>
                            <m:den>
                              <m:r>
                                <a:rPr lang="en-US" sz="2400" b="0" i="1" smtClean="0">
                                  <a:solidFill>
                                    <a:srgbClr val="0070C0"/>
                                  </a:solidFill>
                                  <a:latin typeface="Cambria Math"/>
                                  <a:ea typeface="Cambria Math"/>
                                  <a:cs typeface="Kalpurush" pitchFamily="2" charset="0"/>
                                </a:rPr>
                                <m:t>5</m:t>
                              </m:r>
                            </m:den>
                          </m:f>
                          <m:r>
                            <a:rPr lang="en-US" sz="2400" b="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𝐹</m:t>
                          </m:r>
                        </m:sub>
                      </m:sSub>
                      <m:r>
                        <a:rPr lang="en-US" sz="2400" b="0" i="1" dirty="0" smtClean="0">
                          <a:solidFill>
                            <a:srgbClr val="0070C0"/>
                          </a:solidFill>
                          <a:latin typeface="Cambria Math"/>
                          <a:cs typeface="Kalpurush" pitchFamily="2" charset="0"/>
                        </a:rPr>
                        <m:t>=</m:t>
                      </m:r>
                      <m:sSub>
                        <m:sSubPr>
                          <m:ctrlPr>
                            <a:rPr lang="en-US" sz="2400" b="0" i="1" dirty="0" smtClean="0">
                              <a:solidFill>
                                <a:srgbClr val="0070C0"/>
                              </a:solidFill>
                              <a:latin typeface="Cambria Math"/>
                              <a:ea typeface="Cambria Math"/>
                              <a:cs typeface="Kalpurush" pitchFamily="2" charset="0"/>
                            </a:rPr>
                          </m:ctrlPr>
                        </m:sSubPr>
                        <m:e>
                          <m:r>
                            <a:rPr lang="en-US" sz="2400" b="0" i="1" dirty="0" smtClean="0">
                              <a:solidFill>
                                <a:srgbClr val="0070C0"/>
                              </a:solidFill>
                              <a:latin typeface="Cambria Math"/>
                              <a:ea typeface="Cambria Math"/>
                              <a:cs typeface="Kalpurush" pitchFamily="2" charset="0"/>
                            </a:rPr>
                            <m:t>𝛾</m:t>
                          </m:r>
                        </m:e>
                        <m:sub>
                          <m:r>
                            <a:rPr lang="en-US" sz="2400" b="0" i="1" dirty="0" smtClean="0">
                              <a:solidFill>
                                <a:srgbClr val="0070C0"/>
                              </a:solidFill>
                              <a:latin typeface="Cambria Math"/>
                              <a:ea typeface="Cambria Math"/>
                              <a:cs typeface="Kalpurush" pitchFamily="2" charset="0"/>
                            </a:rPr>
                            <m:t>𝐾</m:t>
                          </m:r>
                        </m:sub>
                      </m:sSub>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4831644"/>
              </a:xfrm>
              <a:prstGeom prst="rect">
                <a:avLst/>
              </a:prstGeom>
              <a:blipFill rotWithShape="1">
                <a:blip r:embed="rId2"/>
                <a:stretch>
                  <a:fillRect l="-1123" r="-702"/>
                </a:stretch>
              </a:blipFill>
            </p:spPr>
            <p:txBody>
              <a:bodyPr/>
              <a:lstStyle/>
              <a:p>
                <a:r>
                  <a:rPr lang="en-IN">
                    <a:noFill/>
                  </a:rPr>
                  <a:t> </a:t>
                </a:r>
              </a:p>
            </p:txBody>
          </p:sp>
        </mc:Fallback>
      </mc:AlternateContent>
    </p:spTree>
    <p:extLst>
      <p:ext uri="{BB962C8B-B14F-4D97-AF65-F5344CB8AC3E}">
        <p14:creationId xmlns:p14="http://schemas.microsoft.com/office/powerpoint/2010/main" val="34486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23220"/>
          </a:xfrm>
          <a:prstGeom prst="rect">
            <a:avLst/>
          </a:prstGeom>
          <a:noFill/>
        </p:spPr>
        <p:txBody>
          <a:bodyPr wrap="square" rtlCol="0">
            <a:spAutoFit/>
          </a:bodyPr>
          <a:lstStyle/>
          <a:p>
            <a:pPr algn="ctr"/>
            <a:r>
              <a:rPr lang="as-IN" sz="2800" u="sng" dirty="0">
                <a:solidFill>
                  <a:srgbClr val="FF0000"/>
                </a:solidFill>
                <a:latin typeface="Kalpurush" pitchFamily="2" charset="0"/>
                <a:cs typeface="Kalpurush" pitchFamily="2" charset="0"/>
              </a:rPr>
              <a:t>কঠিন </a:t>
            </a:r>
            <a:r>
              <a:rPr lang="as-IN" sz="2800" u="sng" dirty="0" smtClean="0">
                <a:solidFill>
                  <a:srgbClr val="FF0000"/>
                </a:solidFill>
                <a:latin typeface="Kalpurush" pitchFamily="2" charset="0"/>
                <a:cs typeface="Kalpurush" pitchFamily="2" charset="0"/>
              </a:rPr>
              <a:t>পদার্থের</a:t>
            </a:r>
            <a:r>
              <a:rPr lang="en-US" sz="2800" u="sng" dirty="0" smtClean="0">
                <a:solidFill>
                  <a:srgbClr val="FF0000"/>
                </a:solidFill>
                <a:latin typeface="Kalpurush" pitchFamily="2" charset="0"/>
                <a:cs typeface="Kalpurush" pitchFamily="2" charset="0"/>
              </a:rPr>
              <a:t> </a:t>
            </a:r>
            <a:r>
              <a:rPr lang="en-US" sz="2800" u="sng" dirty="0" err="1" smtClean="0">
                <a:solidFill>
                  <a:srgbClr val="FF0000"/>
                </a:solidFill>
                <a:latin typeface="Kalpurush" pitchFamily="2" charset="0"/>
                <a:cs typeface="Kalpurush" pitchFamily="2" charset="0"/>
              </a:rPr>
              <a:t>দৈর্ঘ্য</a:t>
            </a:r>
            <a:r>
              <a:rPr lang="en-US" sz="2800" u="sng" dirty="0" smtClean="0">
                <a:solidFill>
                  <a:srgbClr val="FF0000"/>
                </a:solidFill>
                <a:latin typeface="Kalpurush" pitchFamily="2" charset="0"/>
                <a:cs typeface="Kalpurush" pitchFamily="2" charset="0"/>
              </a:rPr>
              <a:t>, </a:t>
            </a:r>
            <a:r>
              <a:rPr lang="en-US" sz="2800" u="sng" dirty="0" err="1" smtClean="0">
                <a:solidFill>
                  <a:srgbClr val="FF0000"/>
                </a:solidFill>
                <a:latin typeface="Kalpurush" pitchFamily="2" charset="0"/>
                <a:cs typeface="Kalpurush" pitchFamily="2" charset="0"/>
              </a:rPr>
              <a:t>ক্ষেত্র</a:t>
            </a:r>
            <a:r>
              <a:rPr lang="en-US" sz="2800" u="sng" dirty="0" smtClean="0">
                <a:solidFill>
                  <a:srgbClr val="FF0000"/>
                </a:solidFill>
                <a:latin typeface="Kalpurush" pitchFamily="2" charset="0"/>
                <a:cs typeface="Kalpurush" pitchFamily="2" charset="0"/>
              </a:rPr>
              <a:t> ও</a:t>
            </a:r>
            <a:r>
              <a:rPr lang="as-IN" sz="2800" u="sng" dirty="0" smtClean="0">
                <a:solidFill>
                  <a:srgbClr val="FF0000"/>
                </a:solidFill>
                <a:latin typeface="Kalpurush" pitchFamily="2" charset="0"/>
                <a:cs typeface="Kalpurush" pitchFamily="2" charset="0"/>
              </a:rPr>
              <a:t> </a:t>
            </a:r>
            <a:r>
              <a:rPr lang="as-IN" sz="2800" u="sng" dirty="0">
                <a:solidFill>
                  <a:srgbClr val="FF0000"/>
                </a:solidFill>
                <a:latin typeface="Kalpurush" pitchFamily="2" charset="0"/>
                <a:cs typeface="Kalpurush" pitchFamily="2" charset="0"/>
              </a:rPr>
              <a:t>আয়তন প্রসারণ </a:t>
            </a:r>
            <a:r>
              <a:rPr lang="as-IN" sz="2800" u="sng" dirty="0" smtClean="0">
                <a:solidFill>
                  <a:srgbClr val="FF0000"/>
                </a:solidFill>
                <a:latin typeface="Kalpurush" pitchFamily="2" charset="0"/>
                <a:cs typeface="Kalpurush" pitchFamily="2" charset="0"/>
              </a:rPr>
              <a:t>গুণা</a:t>
            </a:r>
            <a:r>
              <a:rPr lang="en-US" sz="2800" u="sng" dirty="0" err="1" smtClean="0">
                <a:solidFill>
                  <a:srgbClr val="FF0000"/>
                </a:solidFill>
                <a:latin typeface="Kalpurush" pitchFamily="2" charset="0"/>
                <a:cs typeface="Kalpurush" pitchFamily="2" charset="0"/>
              </a:rPr>
              <a:t>ঙ্কের</a:t>
            </a:r>
            <a:r>
              <a:rPr lang="en-US" sz="2800" u="sng" dirty="0" smtClean="0">
                <a:solidFill>
                  <a:srgbClr val="FF0000"/>
                </a:solidFill>
                <a:latin typeface="Kalpurush" pitchFamily="2" charset="0"/>
                <a:cs typeface="Kalpurush" pitchFamily="2" charset="0"/>
              </a:rPr>
              <a:t> </a:t>
            </a:r>
            <a:r>
              <a:rPr lang="en-US" sz="2800" u="sng" dirty="0" err="1" smtClean="0">
                <a:solidFill>
                  <a:srgbClr val="FF0000"/>
                </a:solidFill>
                <a:latin typeface="Kalpurush" pitchFamily="2" charset="0"/>
                <a:cs typeface="Kalpurush" pitchFamily="2" charset="0"/>
              </a:rPr>
              <a:t>সম্পর্ক</a:t>
            </a:r>
            <a:endParaRPr lang="as-IN" sz="28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066800"/>
                <a:ext cx="8686800" cy="1940916"/>
              </a:xfrm>
              <a:prstGeom prst="rect">
                <a:avLst/>
              </a:prstGeom>
              <a:noFill/>
            </p:spPr>
            <p:txBody>
              <a:bodyPr wrap="square" rtlCol="0">
                <a:spAutoFit/>
              </a:bodyPr>
              <a:lstStyle/>
              <a:p>
                <a:pPr>
                  <a:spcAft>
                    <a:spcPts val="1200"/>
                  </a:spcAft>
                </a:pPr>
                <a:r>
                  <a:rPr lang="as-IN" sz="2800" dirty="0" smtClean="0">
                    <a:solidFill>
                      <a:srgbClr val="0070C0"/>
                    </a:solidFill>
                    <a:latin typeface="Kalpurush" pitchFamily="2" charset="0"/>
                    <a:cs typeface="Kalpurush" pitchFamily="2" charset="0"/>
                  </a:rPr>
                  <a:t>কঠিন পদার্থের দৈর্ঘ্য প্রসারণ গুণাঙ্ক</a:t>
                </a:r>
                <a:r>
                  <a:rPr lang="en-US" sz="2800" dirty="0" smtClean="0">
                    <a:solidFill>
                      <a:srgbClr val="0070C0"/>
                    </a:solidFill>
                    <a:latin typeface="Kalpurush" pitchFamily="2" charset="0"/>
                    <a:cs typeface="Kalpurush" pitchFamily="2" charset="0"/>
                  </a:rPr>
                  <a:t> </a:t>
                </a:r>
                <a14:m>
                  <m:oMath xmlns:m="http://schemas.openxmlformats.org/officeDocument/2006/math">
                    <m:r>
                      <a:rPr lang="en-US" sz="2800" i="1" smtClean="0">
                        <a:solidFill>
                          <a:srgbClr val="0070C0"/>
                        </a:solidFill>
                        <a:latin typeface="Cambria Math"/>
                        <a:ea typeface="Cambria Math"/>
                        <a:cs typeface="Kalpurush" pitchFamily="2" charset="0"/>
                      </a:rPr>
                      <m:t>𝛼</m:t>
                    </m:r>
                  </m:oMath>
                </a14:m>
                <a:r>
                  <a:rPr lang="en-US" sz="2800" dirty="0" smtClean="0">
                    <a:solidFill>
                      <a:srgbClr val="0070C0"/>
                    </a:solidFill>
                    <a:latin typeface="Kalpurush" pitchFamily="2" charset="0"/>
                    <a:cs typeface="Kalpurush" pitchFamily="2" charset="0"/>
                  </a:rPr>
                  <a:t>, </a:t>
                </a:r>
                <a:r>
                  <a:rPr lang="as-IN" sz="2800" dirty="0" smtClean="0">
                    <a:solidFill>
                      <a:srgbClr val="0070C0"/>
                    </a:solidFill>
                    <a:latin typeface="Kalpurush" pitchFamily="2" charset="0"/>
                    <a:cs typeface="Kalpurush" pitchFamily="2" charset="0"/>
                  </a:rPr>
                  <a:t>ক্ষেত্র প্রসারণ গুণাঙ্ক</a:t>
                </a:r>
                <a:r>
                  <a:rPr lang="en-US" sz="2800" dirty="0" smtClean="0">
                    <a:solidFill>
                      <a:srgbClr val="0070C0"/>
                    </a:solidFill>
                    <a:latin typeface="Kalpurush" pitchFamily="2" charset="0"/>
                    <a:cs typeface="Kalpurush" pitchFamily="2" charset="0"/>
                  </a:rPr>
                  <a:t> </a:t>
                </a:r>
                <a14:m>
                  <m:oMath xmlns:m="http://schemas.openxmlformats.org/officeDocument/2006/math">
                    <m:r>
                      <a:rPr lang="en-US" sz="2800" i="1" smtClean="0">
                        <a:solidFill>
                          <a:srgbClr val="0070C0"/>
                        </a:solidFill>
                        <a:latin typeface="Cambria Math"/>
                        <a:ea typeface="Cambria Math"/>
                        <a:cs typeface="Kalpurush" pitchFamily="2" charset="0"/>
                      </a:rPr>
                      <m:t>𝛽</m:t>
                    </m:r>
                  </m:oMath>
                </a14:m>
                <a:r>
                  <a:rPr lang="en-US" sz="2800" dirty="0" smtClean="0">
                    <a:solidFill>
                      <a:srgbClr val="0070C0"/>
                    </a:solidFill>
                    <a:latin typeface="Kalpurush" pitchFamily="2" charset="0"/>
                    <a:cs typeface="Kalpurush" pitchFamily="2" charset="0"/>
                  </a:rPr>
                  <a:t> এবং</a:t>
                </a:r>
                <a:endParaRPr lang="as-IN" sz="2800" dirty="0">
                  <a:solidFill>
                    <a:srgbClr val="0070C0"/>
                  </a:solidFill>
                  <a:latin typeface="Kalpurush" pitchFamily="2" charset="0"/>
                  <a:cs typeface="Kalpurush" pitchFamily="2" charset="0"/>
                </a:endParaRPr>
              </a:p>
              <a:p>
                <a:pPr>
                  <a:spcAft>
                    <a:spcPts val="1200"/>
                  </a:spcAft>
                </a:pPr>
                <a:r>
                  <a:rPr lang="as-IN" sz="2800" dirty="0" smtClean="0">
                    <a:solidFill>
                      <a:srgbClr val="0070C0"/>
                    </a:solidFill>
                    <a:latin typeface="Kalpurush" pitchFamily="2" charset="0"/>
                    <a:cs typeface="Kalpurush" pitchFamily="2" charset="0"/>
                  </a:rPr>
                  <a:t>আয়তন </a:t>
                </a:r>
                <a:r>
                  <a:rPr lang="as-IN" sz="2800" dirty="0">
                    <a:solidFill>
                      <a:srgbClr val="0070C0"/>
                    </a:solidFill>
                    <a:latin typeface="Kalpurush" pitchFamily="2" charset="0"/>
                    <a:cs typeface="Kalpurush" pitchFamily="2" charset="0"/>
                  </a:rPr>
                  <a:t>প্রসারণ </a:t>
                </a:r>
                <a:r>
                  <a:rPr lang="as-IN" sz="2800" dirty="0" smtClean="0">
                    <a:solidFill>
                      <a:srgbClr val="0070C0"/>
                    </a:solidFill>
                    <a:latin typeface="Kalpurush" pitchFamily="2" charset="0"/>
                    <a:cs typeface="Kalpurush" pitchFamily="2" charset="0"/>
                  </a:rPr>
                  <a:t>গুণাঙ্ক</a:t>
                </a:r>
                <a:r>
                  <a:rPr lang="en-US" sz="2800" dirty="0" smtClean="0">
                    <a:solidFill>
                      <a:srgbClr val="0070C0"/>
                    </a:solidFill>
                    <a:latin typeface="Kalpurush" pitchFamily="2" charset="0"/>
                    <a:cs typeface="Kalpurush" pitchFamily="2" charset="0"/>
                  </a:rPr>
                  <a:t> </a:t>
                </a:r>
                <a14:m>
                  <m:oMath xmlns:m="http://schemas.openxmlformats.org/officeDocument/2006/math">
                    <m:r>
                      <a:rPr lang="en-US" sz="2800" i="1" smtClean="0">
                        <a:solidFill>
                          <a:srgbClr val="0070C0"/>
                        </a:solidFill>
                        <a:latin typeface="Cambria Math"/>
                        <a:ea typeface="Cambria Math"/>
                        <a:cs typeface="Kalpurush" pitchFamily="2" charset="0"/>
                      </a:rPr>
                      <m:t>𝛾</m:t>
                    </m:r>
                  </m:oMath>
                </a14:m>
                <a:r>
                  <a:rPr lang="as-IN"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হলে</a:t>
                </a:r>
                <a:r>
                  <a:rPr lang="en-US" sz="2800" dirty="0" smtClean="0">
                    <a:solidFill>
                      <a:srgbClr val="0070C0"/>
                    </a:solidFill>
                    <a:latin typeface="Kalpurush" pitchFamily="2" charset="0"/>
                    <a:cs typeface="Kalpurush" pitchFamily="2" charset="0"/>
                  </a:rPr>
                  <a:t> </a:t>
                </a:r>
                <a14:m>
                  <m:oMath xmlns:m="http://schemas.openxmlformats.org/officeDocument/2006/math">
                    <m:r>
                      <a:rPr lang="en-US" sz="2800" i="1" smtClean="0">
                        <a:solidFill>
                          <a:srgbClr val="0070C0"/>
                        </a:solidFill>
                        <a:latin typeface="Cambria Math"/>
                        <a:ea typeface="Cambria Math"/>
                        <a:cs typeface="Kalpurush" pitchFamily="2" charset="0"/>
                      </a:rPr>
                      <m:t>𝛼</m:t>
                    </m:r>
                    <m:r>
                      <a:rPr lang="en-US" sz="2800" b="0" i="1" smtClean="0">
                        <a:solidFill>
                          <a:srgbClr val="0070C0"/>
                        </a:solidFill>
                        <a:latin typeface="Cambria Math"/>
                        <a:ea typeface="Cambria Math"/>
                        <a:cs typeface="Kalpurush" pitchFamily="2" charset="0"/>
                      </a:rPr>
                      <m:t>=</m:t>
                    </m:r>
                    <m:f>
                      <m:fPr>
                        <m:ctrlPr>
                          <a:rPr lang="en-US" sz="2800" b="0" i="1" smtClean="0">
                            <a:solidFill>
                              <a:srgbClr val="0070C0"/>
                            </a:solidFill>
                            <a:latin typeface="Cambria Math"/>
                            <a:ea typeface="Cambria Math"/>
                            <a:cs typeface="Kalpurush" pitchFamily="2" charset="0"/>
                          </a:rPr>
                        </m:ctrlPr>
                      </m:fPr>
                      <m:num>
                        <m:r>
                          <a:rPr lang="en-US" sz="2800" b="0" i="1" smtClean="0">
                            <a:solidFill>
                              <a:srgbClr val="0070C0"/>
                            </a:solidFill>
                            <a:latin typeface="Cambria Math"/>
                            <a:ea typeface="Cambria Math"/>
                            <a:cs typeface="Kalpurush" pitchFamily="2" charset="0"/>
                          </a:rPr>
                          <m:t>𝛽</m:t>
                        </m:r>
                      </m:num>
                      <m:den>
                        <m:r>
                          <a:rPr lang="en-US" sz="2800" b="0" i="1" smtClean="0">
                            <a:solidFill>
                              <a:srgbClr val="0070C0"/>
                            </a:solidFill>
                            <a:latin typeface="Cambria Math"/>
                            <a:ea typeface="Cambria Math"/>
                            <a:cs typeface="Kalpurush" pitchFamily="2" charset="0"/>
                          </a:rPr>
                          <m:t>2</m:t>
                        </m:r>
                      </m:den>
                    </m:f>
                    <m:r>
                      <a:rPr lang="en-US" sz="2800" b="0" i="1" smtClean="0">
                        <a:solidFill>
                          <a:srgbClr val="0070C0"/>
                        </a:solidFill>
                        <a:latin typeface="Cambria Math"/>
                        <a:ea typeface="Cambria Math"/>
                        <a:cs typeface="Kalpurush" pitchFamily="2" charset="0"/>
                      </a:rPr>
                      <m:t>=</m:t>
                    </m:r>
                    <m:f>
                      <m:fPr>
                        <m:ctrlPr>
                          <a:rPr lang="en-US" sz="2800" b="0" i="1" smtClean="0">
                            <a:solidFill>
                              <a:srgbClr val="0070C0"/>
                            </a:solidFill>
                            <a:latin typeface="Cambria Math"/>
                            <a:ea typeface="Cambria Math"/>
                            <a:cs typeface="Kalpurush" pitchFamily="2" charset="0"/>
                          </a:rPr>
                        </m:ctrlPr>
                      </m:fPr>
                      <m:num>
                        <m:r>
                          <a:rPr lang="en-US" sz="2800" b="0" i="1" smtClean="0">
                            <a:solidFill>
                              <a:srgbClr val="0070C0"/>
                            </a:solidFill>
                            <a:latin typeface="Cambria Math"/>
                            <a:ea typeface="Cambria Math"/>
                            <a:cs typeface="Kalpurush" pitchFamily="2" charset="0"/>
                          </a:rPr>
                          <m:t>𝛾</m:t>
                        </m:r>
                      </m:num>
                      <m:den>
                        <m:r>
                          <a:rPr lang="en-US" sz="2800" b="0" i="1" smtClean="0">
                            <a:solidFill>
                              <a:srgbClr val="0070C0"/>
                            </a:solidFill>
                            <a:latin typeface="Cambria Math"/>
                            <a:ea typeface="Cambria Math"/>
                            <a:cs typeface="Kalpurush" pitchFamily="2" charset="0"/>
                          </a:rPr>
                          <m:t>3</m:t>
                        </m:r>
                      </m:den>
                    </m:f>
                  </m:oMath>
                </a14:m>
                <a:endParaRPr lang="as-IN" sz="2800" dirty="0">
                  <a:solidFill>
                    <a:srgbClr val="0070C0"/>
                  </a:solidFill>
                  <a:latin typeface="Kalpurush" pitchFamily="2" charset="0"/>
                  <a:cs typeface="Kalpurush" pitchFamily="2" charset="0"/>
                </a:endParaRPr>
              </a:p>
              <a:p>
                <a:pPr>
                  <a:spcAft>
                    <a:spcPts val="1200"/>
                  </a:spcAft>
                </a:pPr>
                <a:endParaRPr lang="as-IN" sz="28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066800"/>
                <a:ext cx="8686800" cy="1940916"/>
              </a:xfrm>
              <a:prstGeom prst="rect">
                <a:avLst/>
              </a:prstGeom>
              <a:blipFill rotWithShape="1">
                <a:blip r:embed="rId2"/>
                <a:stretch>
                  <a:fillRect l="-1474" t="-2830" r="-632" b="-5660"/>
                </a:stretch>
              </a:blipFill>
            </p:spPr>
            <p:txBody>
              <a:bodyPr/>
              <a:lstStyle/>
              <a:p>
                <a:r>
                  <a:rPr lang="en-IN">
                    <a:noFill/>
                  </a:rPr>
                  <a:t> </a:t>
                </a:r>
              </a:p>
            </p:txBody>
          </p:sp>
        </mc:Fallback>
      </mc:AlternateContent>
    </p:spTree>
    <p:extLst>
      <p:ext uri="{BB962C8B-B14F-4D97-AF65-F5344CB8AC3E}">
        <p14:creationId xmlns:p14="http://schemas.microsoft.com/office/powerpoint/2010/main" val="13705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en-US" sz="3200" u="sng" dirty="0" err="1" smtClean="0">
                <a:solidFill>
                  <a:srgbClr val="FF0000"/>
                </a:solidFill>
                <a:latin typeface="Kalpurush" pitchFamily="2" charset="0"/>
                <a:cs typeface="Kalpurush" pitchFamily="2" charset="0"/>
              </a:rPr>
              <a:t>তরলের</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তাপীয়</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প্রসারণ</a:t>
            </a:r>
            <a:r>
              <a:rPr lang="en-US" sz="3200" u="sng" dirty="0" smtClean="0">
                <a:solidFill>
                  <a:srgbClr val="FF0000"/>
                </a:solidFill>
                <a:latin typeface="Kalpurush" pitchFamily="2" charset="0"/>
                <a:cs typeface="Kalpurush" pitchFamily="2" charset="0"/>
              </a:rPr>
              <a:t> </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066800"/>
            <a:ext cx="8686800" cy="5601533"/>
          </a:xfrm>
          <a:prstGeom prst="rect">
            <a:avLst/>
          </a:prstGeom>
          <a:noFill/>
        </p:spPr>
        <p:txBody>
          <a:bodyPr wrap="square" rtlCol="0">
            <a:spAutoFit/>
          </a:bodyPr>
          <a:lstStyle/>
          <a:p>
            <a:pPr>
              <a:spcAft>
                <a:spcPts val="1200"/>
              </a:spcAft>
            </a:pPr>
            <a:r>
              <a:rPr lang="as-IN" sz="2200" dirty="0">
                <a:solidFill>
                  <a:srgbClr val="0070C0"/>
                </a:solidFill>
                <a:latin typeface="Kalpurush" pitchFamily="2" charset="0"/>
                <a:cs typeface="Kalpurush" pitchFamily="2" charset="0"/>
              </a:rPr>
              <a:t>কঠিন পদার্থের তুলনায় তরলের প্রসারণ অনেক বেশি হয়। </a:t>
            </a:r>
          </a:p>
          <a:p>
            <a:pPr>
              <a:spcAft>
                <a:spcPts val="1200"/>
              </a:spcAft>
            </a:pPr>
            <a:r>
              <a:rPr lang="as-IN" sz="2200" dirty="0">
                <a:solidFill>
                  <a:srgbClr val="0070C0"/>
                </a:solidFill>
                <a:latin typeface="Kalpurush" pitchFamily="2" charset="0"/>
                <a:cs typeface="Kalpurush" pitchFamily="2" charset="0"/>
              </a:rPr>
              <a:t>তরলের নিজস্ব কোনো আকার নেই, কিন্তু নিজস্ব আয়তন আছে, তরল পাত্রের আকার ধারণ করে। তাই তরলের দৈর্ঘ্য বা ক্ষেত্র প্রসারণ বিবেচ্য হয় না। </a:t>
            </a:r>
            <a:r>
              <a:rPr lang="as-IN" sz="2200" dirty="0">
                <a:solidFill>
                  <a:srgbClr val="00B050"/>
                </a:solidFill>
                <a:latin typeface="Kalpurush" pitchFamily="2" charset="0"/>
                <a:cs typeface="Kalpurush" pitchFamily="2" charset="0"/>
              </a:rPr>
              <a:t>তরলের প্রসারণ বলতে আয়তন প্রসারণকেই বোঝায়। </a:t>
            </a:r>
          </a:p>
          <a:p>
            <a:pPr>
              <a:spcAft>
                <a:spcPts val="1200"/>
              </a:spcAft>
            </a:pPr>
            <a:r>
              <a:rPr lang="as-IN" sz="2200" dirty="0">
                <a:solidFill>
                  <a:srgbClr val="0070C0"/>
                </a:solidFill>
                <a:latin typeface="Kalpurush" pitchFamily="2" charset="0"/>
                <a:cs typeface="Kalpurush" pitchFamily="2" charset="0"/>
              </a:rPr>
              <a:t>তরলের নির্দিষ্ট আকার নেই বলে তরলকে কোনো পাত্রে রেখে উত্তপ্ত করা হয়, ফলে পাত্র ও তরল উভয়েরই প্রসারণ হয়। তাই তরলের প্রসারণ দু-রকম - আপাত প্রসারণ ও প্রকৃত প্রসারণ। </a:t>
            </a:r>
          </a:p>
          <a:p>
            <a:pPr>
              <a:spcAft>
                <a:spcPts val="1200"/>
              </a:spcAft>
            </a:pPr>
            <a:r>
              <a:rPr lang="as-IN" sz="2200" dirty="0">
                <a:solidFill>
                  <a:srgbClr val="0070C0"/>
                </a:solidFill>
                <a:latin typeface="Kalpurush" pitchFamily="2" charset="0"/>
                <a:cs typeface="Kalpurush" pitchFamily="2" charset="0"/>
              </a:rPr>
              <a:t>[</a:t>
            </a:r>
            <a:r>
              <a:rPr lang="en-IN" sz="2200" dirty="0">
                <a:solidFill>
                  <a:srgbClr val="0070C0"/>
                </a:solidFill>
                <a:latin typeface="Kalpurush" pitchFamily="2" charset="0"/>
                <a:cs typeface="Kalpurush" pitchFamily="2" charset="0"/>
              </a:rPr>
              <a:t>i] </a:t>
            </a:r>
            <a:r>
              <a:rPr lang="as-IN" sz="2200" b="1" dirty="0">
                <a:solidFill>
                  <a:srgbClr val="00B050"/>
                </a:solidFill>
                <a:latin typeface="Kalpurush" pitchFamily="2" charset="0"/>
                <a:cs typeface="Kalpurush" pitchFamily="2" charset="0"/>
              </a:rPr>
              <a:t>তরলের আপাত প্রসারণ: </a:t>
            </a:r>
            <a:r>
              <a:rPr lang="as-IN" sz="2200" dirty="0">
                <a:solidFill>
                  <a:srgbClr val="0070C0"/>
                </a:solidFill>
                <a:latin typeface="Kalpurush" pitchFamily="2" charset="0"/>
                <a:cs typeface="Kalpurush" pitchFamily="2" charset="0"/>
              </a:rPr>
              <a:t>কোনো তরলকে যে পাত্রে নিয়ে উত্তপ্ত করা হয়, সেই পাত্রের প্রসারণকে অগ্রাহ্য করে তরলের যে প্রসারণ পাওয়া যায় তাকে তরলের আপাত প্রসারণ বলে। </a:t>
            </a:r>
          </a:p>
          <a:p>
            <a:pPr>
              <a:spcAft>
                <a:spcPts val="1200"/>
              </a:spcAft>
            </a:pPr>
            <a:r>
              <a:rPr lang="as-IN" sz="2200" dirty="0">
                <a:solidFill>
                  <a:srgbClr val="0070C0"/>
                </a:solidFill>
                <a:latin typeface="Kalpurush" pitchFamily="2" charset="0"/>
                <a:cs typeface="Kalpurush" pitchFamily="2" charset="0"/>
              </a:rPr>
              <a:t>[</a:t>
            </a:r>
            <a:r>
              <a:rPr lang="en-IN" sz="2200" dirty="0">
                <a:solidFill>
                  <a:srgbClr val="0070C0"/>
                </a:solidFill>
                <a:latin typeface="Kalpurush" pitchFamily="2" charset="0"/>
                <a:cs typeface="Kalpurush" pitchFamily="2" charset="0"/>
              </a:rPr>
              <a:t>ii] </a:t>
            </a:r>
            <a:r>
              <a:rPr lang="as-IN" sz="2200" b="1" dirty="0">
                <a:solidFill>
                  <a:srgbClr val="00B050"/>
                </a:solidFill>
                <a:latin typeface="Kalpurush" pitchFamily="2" charset="0"/>
                <a:cs typeface="Kalpurush" pitchFamily="2" charset="0"/>
              </a:rPr>
              <a:t>তরলের প্রকৃত প্রসারণ: </a:t>
            </a:r>
            <a:r>
              <a:rPr lang="as-IN" sz="2200" dirty="0">
                <a:solidFill>
                  <a:srgbClr val="0070C0"/>
                </a:solidFill>
                <a:latin typeface="Kalpurush" pitchFamily="2" charset="0"/>
                <a:cs typeface="Kalpurush" pitchFamily="2" charset="0"/>
              </a:rPr>
              <a:t>কোনো তরলকে যে পাত্রে নিয়ে উত্তপ্ত করা হয়, সেই পাত্রের প্রসারণকে তরলের আপাত প্রসারণের সাথে যুক্ত করে তরলের যে প্রসারণ পাওয়া যায় তাকে তরলের প্রকৃত প্রসারণ বলে।</a:t>
            </a:r>
          </a:p>
          <a:p>
            <a:pPr>
              <a:spcAft>
                <a:spcPts val="1200"/>
              </a:spcAft>
            </a:pPr>
            <a:r>
              <a:rPr lang="as-IN" sz="2200" dirty="0">
                <a:solidFill>
                  <a:srgbClr val="0070C0"/>
                </a:solidFill>
                <a:latin typeface="Kalpurush" pitchFamily="2" charset="0"/>
                <a:cs typeface="Kalpurush" pitchFamily="2" charset="0"/>
              </a:rPr>
              <a:t>অর্থাৎ, </a:t>
            </a:r>
            <a:r>
              <a:rPr lang="as-IN" sz="2200" dirty="0">
                <a:solidFill>
                  <a:srgbClr val="00B050"/>
                </a:solidFill>
                <a:latin typeface="Kalpurush" pitchFamily="2" charset="0"/>
                <a:cs typeface="Kalpurush" pitchFamily="2" charset="0"/>
              </a:rPr>
              <a:t>তরলের প্রকৃত প্রসারণ = তরলের আপাত প্রসারণ + পাত্রের প্রসারণ।</a:t>
            </a:r>
          </a:p>
        </p:txBody>
      </p:sp>
    </p:spTree>
    <p:extLst>
      <p:ext uri="{BB962C8B-B14F-4D97-AF65-F5344CB8AC3E}">
        <p14:creationId xmlns:p14="http://schemas.microsoft.com/office/powerpoint/2010/main" val="17161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en-US" sz="3200" u="sng" dirty="0" err="1" smtClean="0">
                <a:solidFill>
                  <a:srgbClr val="FF0000"/>
                </a:solidFill>
                <a:latin typeface="Kalpurush" pitchFamily="2" charset="0"/>
                <a:cs typeface="Kalpurush" pitchFamily="2" charset="0"/>
              </a:rPr>
              <a:t>তরলের</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তাপীয়</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প্রসারণ</a:t>
            </a:r>
            <a:r>
              <a:rPr lang="en-US" sz="3200" u="sng" dirty="0" smtClean="0">
                <a:solidFill>
                  <a:srgbClr val="FF0000"/>
                </a:solidFill>
                <a:latin typeface="Kalpurush" pitchFamily="2" charset="0"/>
                <a:cs typeface="Kalpurush" pitchFamily="2" charset="0"/>
              </a:rPr>
              <a:t> </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938516"/>
            <a:ext cx="5266800" cy="4001095"/>
          </a:xfrm>
          <a:prstGeom prst="rect">
            <a:avLst/>
          </a:prstGeom>
          <a:noFill/>
        </p:spPr>
        <p:txBody>
          <a:bodyPr wrap="square" rtlCol="0">
            <a:spAutoFit/>
          </a:bodyPr>
          <a:lstStyle/>
          <a:p>
            <a:pPr>
              <a:spcAft>
                <a:spcPts val="1200"/>
              </a:spcAft>
            </a:pPr>
            <a:r>
              <a:rPr lang="as-IN" sz="2200" dirty="0" smtClean="0">
                <a:solidFill>
                  <a:srgbClr val="00B050"/>
                </a:solidFill>
                <a:latin typeface="Kalpurush" pitchFamily="2" charset="0"/>
                <a:cs typeface="Kalpurush" pitchFamily="2" charset="0"/>
              </a:rPr>
              <a:t>তরলের </a:t>
            </a:r>
            <a:r>
              <a:rPr lang="as-IN" sz="2200" dirty="0">
                <a:solidFill>
                  <a:srgbClr val="00B050"/>
                </a:solidFill>
                <a:latin typeface="Kalpurush" pitchFamily="2" charset="0"/>
                <a:cs typeface="Kalpurush" pitchFamily="2" charset="0"/>
              </a:rPr>
              <a:t>প্রকৃত প্রসারণ = </a:t>
            </a:r>
            <a:endParaRPr lang="en-US" sz="2200" dirty="0" smtClean="0">
              <a:solidFill>
                <a:srgbClr val="00B050"/>
              </a:solidFill>
              <a:latin typeface="Kalpurush" pitchFamily="2" charset="0"/>
              <a:cs typeface="Kalpurush" pitchFamily="2" charset="0"/>
            </a:endParaRPr>
          </a:p>
          <a:p>
            <a:pPr>
              <a:spcAft>
                <a:spcPts val="1200"/>
              </a:spcAft>
            </a:pPr>
            <a:r>
              <a:rPr lang="en-US" sz="2200" dirty="0">
                <a:solidFill>
                  <a:srgbClr val="00B050"/>
                </a:solidFill>
                <a:latin typeface="Kalpurush" pitchFamily="2" charset="0"/>
                <a:cs typeface="Kalpurush" pitchFamily="2" charset="0"/>
              </a:rPr>
              <a:t>	</a:t>
            </a:r>
            <a:r>
              <a:rPr lang="as-IN" sz="2200" dirty="0" smtClean="0">
                <a:solidFill>
                  <a:srgbClr val="00B050"/>
                </a:solidFill>
                <a:latin typeface="Kalpurush" pitchFamily="2" charset="0"/>
                <a:cs typeface="Kalpurush" pitchFamily="2" charset="0"/>
              </a:rPr>
              <a:t>তরলের </a:t>
            </a:r>
            <a:r>
              <a:rPr lang="as-IN" sz="2200" dirty="0">
                <a:solidFill>
                  <a:srgbClr val="00B050"/>
                </a:solidFill>
                <a:latin typeface="Kalpurush" pitchFamily="2" charset="0"/>
                <a:cs typeface="Kalpurush" pitchFamily="2" charset="0"/>
              </a:rPr>
              <a:t>আপাত প্রসারণ + পাত্রের প্রসারণ</a:t>
            </a:r>
            <a:r>
              <a:rPr lang="as-IN" sz="2200" dirty="0" smtClean="0">
                <a:solidFill>
                  <a:srgbClr val="00B050"/>
                </a:solidFill>
                <a:latin typeface="Kalpurush" pitchFamily="2" charset="0"/>
                <a:cs typeface="Kalpurush" pitchFamily="2" charset="0"/>
              </a:rPr>
              <a:t>।</a:t>
            </a:r>
            <a:endParaRPr lang="en-US" sz="2200" dirty="0" smtClean="0">
              <a:solidFill>
                <a:srgbClr val="00B050"/>
              </a:solidFill>
              <a:latin typeface="Kalpurush" pitchFamily="2" charset="0"/>
              <a:cs typeface="Kalpurush" pitchFamily="2" charset="0"/>
            </a:endParaRPr>
          </a:p>
          <a:p>
            <a:pPr algn="ctr">
              <a:spcAft>
                <a:spcPts val="1200"/>
              </a:spcAft>
            </a:pPr>
            <a:r>
              <a:rPr lang="en-US" sz="2200" dirty="0" smtClean="0">
                <a:solidFill>
                  <a:srgbClr val="0070C0"/>
                </a:solidFill>
                <a:latin typeface="Kalpurush" pitchFamily="2" charset="0"/>
                <a:cs typeface="Kalpurush" pitchFamily="2" charset="0"/>
              </a:rPr>
              <a:t>BC = AC + AB</a:t>
            </a:r>
            <a:r>
              <a:rPr lang="as-IN" sz="2200" dirty="0" smtClean="0">
                <a:solidFill>
                  <a:srgbClr val="0070C0"/>
                </a:solidFill>
                <a:latin typeface="Kalpurush" pitchFamily="2" charset="0"/>
                <a:cs typeface="Kalpurush" pitchFamily="2" charset="0"/>
              </a:rPr>
              <a:t> </a:t>
            </a:r>
            <a:endParaRPr lang="en-US" sz="2200" dirty="0" smtClean="0">
              <a:solidFill>
                <a:srgbClr val="0070C0"/>
              </a:solidFill>
              <a:latin typeface="Kalpurush" pitchFamily="2" charset="0"/>
              <a:cs typeface="Kalpurush" pitchFamily="2" charset="0"/>
            </a:endParaRPr>
          </a:p>
          <a:p>
            <a:pPr>
              <a:spcAft>
                <a:spcPts val="1200"/>
              </a:spcAft>
            </a:pPr>
            <a:r>
              <a:rPr lang="as-IN" sz="2400" b="1" dirty="0">
                <a:solidFill>
                  <a:srgbClr val="00B050"/>
                </a:solidFill>
                <a:latin typeface="Kalpurush" pitchFamily="2" charset="0"/>
                <a:cs typeface="Kalpurush" pitchFamily="2" charset="0"/>
              </a:rPr>
              <a:t>আয়তন প্রসারণ গুণাঙ্কের প্রকারভেদ – </a:t>
            </a:r>
            <a:endParaRPr lang="en-US" sz="2400" b="1" dirty="0" smtClean="0">
              <a:solidFill>
                <a:srgbClr val="00B050"/>
              </a:solidFill>
              <a:latin typeface="Kalpurush" pitchFamily="2" charset="0"/>
              <a:cs typeface="Kalpurush" pitchFamily="2" charset="0"/>
            </a:endParaRPr>
          </a:p>
          <a:p>
            <a:pPr>
              <a:spcAft>
                <a:spcPts val="1200"/>
              </a:spcAft>
            </a:pPr>
            <a:r>
              <a:rPr lang="en-US" sz="2400" dirty="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দুইপ্রকার</a:t>
            </a:r>
            <a:r>
              <a:rPr lang="en-US" sz="2400" dirty="0" smtClean="0">
                <a:solidFill>
                  <a:srgbClr val="0070C0"/>
                </a:solidFill>
                <a:latin typeface="Kalpurush" pitchFamily="2" charset="0"/>
                <a:cs typeface="Kalpurush" pitchFamily="2" charset="0"/>
              </a:rPr>
              <a:t> </a:t>
            </a:r>
            <a:endParaRPr lang="en-US" sz="2400" dirty="0">
              <a:solidFill>
                <a:srgbClr val="0070C0"/>
              </a:solidFill>
              <a:latin typeface="Kalpurush" pitchFamily="2" charset="0"/>
              <a:cs typeface="Kalpurush" pitchFamily="2" charset="0"/>
            </a:endParaRPr>
          </a:p>
          <a:p>
            <a:pPr marL="342900" indent="-342900">
              <a:spcAft>
                <a:spcPts val="1200"/>
              </a:spcAft>
              <a:buFont typeface="Arial" pitchFamily="34" charset="0"/>
              <a:buChar char="•"/>
            </a:pPr>
            <a:r>
              <a:rPr lang="en-US" sz="2400" dirty="0">
                <a:solidFill>
                  <a:srgbClr val="0070C0"/>
                </a:solidFill>
                <a:latin typeface="Kalpurush" pitchFamily="2" charset="0"/>
                <a:cs typeface="Kalpurush" pitchFamily="2" charset="0"/>
              </a:rPr>
              <a:t>(i) </a:t>
            </a:r>
            <a:r>
              <a:rPr lang="en-US" sz="2400" dirty="0" err="1">
                <a:solidFill>
                  <a:srgbClr val="0070C0"/>
                </a:solidFill>
                <a:latin typeface="Kalpurush" pitchFamily="2" charset="0"/>
                <a:cs typeface="Kalpurush" pitchFamily="2" charset="0"/>
              </a:rPr>
              <a:t>আপাত</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প্রসারণ গুণাঙ্ক</a:t>
            </a:r>
            <a:r>
              <a:rPr lang="en-US" sz="2400" dirty="0">
                <a:solidFill>
                  <a:srgbClr val="0070C0"/>
                </a:solidFill>
                <a:latin typeface="Kalpurush" pitchFamily="2" charset="0"/>
                <a:cs typeface="Kalpurush" pitchFamily="2" charset="0"/>
              </a:rPr>
              <a:t> </a:t>
            </a:r>
          </a:p>
          <a:p>
            <a:pPr marL="342900" indent="-342900">
              <a:spcAft>
                <a:spcPts val="1200"/>
              </a:spcAft>
              <a:buFont typeface="Arial" pitchFamily="34" charset="0"/>
              <a:buChar char="•"/>
            </a:pPr>
            <a:r>
              <a:rPr lang="en-US" sz="2400" dirty="0">
                <a:solidFill>
                  <a:srgbClr val="0070C0"/>
                </a:solidFill>
                <a:latin typeface="Kalpurush" pitchFamily="2" charset="0"/>
                <a:cs typeface="Kalpurush" pitchFamily="2" charset="0"/>
              </a:rPr>
              <a:t>(ii) </a:t>
            </a:r>
            <a:r>
              <a:rPr lang="en-US" sz="2400" dirty="0" err="1">
                <a:solidFill>
                  <a:srgbClr val="0070C0"/>
                </a:solidFill>
                <a:latin typeface="Kalpurush" pitchFamily="2" charset="0"/>
                <a:cs typeface="Kalpurush" pitchFamily="2" charset="0"/>
              </a:rPr>
              <a:t>প্রকৃত</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প্রসারণ গুণাঙ্ক </a:t>
            </a:r>
            <a:endParaRPr lang="en-US" sz="2400" dirty="0">
              <a:solidFill>
                <a:srgbClr val="0070C0"/>
              </a:solidFill>
              <a:latin typeface="Kalpurush" pitchFamily="2" charset="0"/>
              <a:cs typeface="Kalpurush" pitchFamily="2" charset="0"/>
            </a:endParaRPr>
          </a:p>
          <a:p>
            <a:pPr>
              <a:spcAft>
                <a:spcPts val="1200"/>
              </a:spcAft>
            </a:pPr>
            <a:endParaRPr lang="en-US" sz="2200" dirty="0" smtClean="0">
              <a:solidFill>
                <a:srgbClr val="0070C0"/>
              </a:solidFill>
              <a:latin typeface="Kalpurush" pitchFamily="2" charset="0"/>
              <a:cs typeface="Kalpurush" pitchFamily="2" charset="0"/>
            </a:endParaRPr>
          </a:p>
        </p:txBody>
      </p:sp>
      <p:pic>
        <p:nvPicPr>
          <p:cNvPr id="1026" name="Picture 2" descr="D:\Whatsapp\তরলের তাপীয় প্রসারণ.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5400" y="1066800"/>
            <a:ext cx="3420000" cy="528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barn(inVertical)">
                                      <p:cBhvr>
                                        <p:cTn id="36" dur="500"/>
                                        <p:tgtEl>
                                          <p:spTgt spid="4">
                                            <p:txEl>
                                              <p:pRg st="5" end="5"/>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barn(inVertical)">
                                      <p:cBhvr>
                                        <p:cTn id="3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smtClean="0">
                <a:solidFill>
                  <a:srgbClr val="FF0000"/>
                </a:solidFill>
                <a:latin typeface="Kalpurush" pitchFamily="2" charset="0"/>
                <a:cs typeface="Kalpurush" pitchFamily="2" charset="0"/>
              </a:rPr>
              <a:t>তাপীয় </a:t>
            </a:r>
            <a:r>
              <a:rPr lang="as-IN" sz="3200" u="sng" dirty="0">
                <a:solidFill>
                  <a:srgbClr val="FF0000"/>
                </a:solidFill>
                <a:latin typeface="Kalpurush" pitchFamily="2" charset="0"/>
                <a:cs typeface="Kalpurush" pitchFamily="2" charset="0"/>
              </a:rPr>
              <a:t>প্রসারণ</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229380"/>
            <a:ext cx="8686800" cy="523220"/>
          </a:xfrm>
          <a:prstGeom prst="rect">
            <a:avLst/>
          </a:prstGeom>
          <a:noFill/>
        </p:spPr>
        <p:txBody>
          <a:bodyPr wrap="square" rtlCol="0">
            <a:spAutoFit/>
          </a:bodyPr>
          <a:lstStyle/>
          <a:p>
            <a:r>
              <a:rPr lang="as-IN" sz="2800" b="1" dirty="0">
                <a:solidFill>
                  <a:srgbClr val="00B050"/>
                </a:solidFill>
                <a:latin typeface="Kalpurush" pitchFamily="2" charset="0"/>
                <a:cs typeface="Kalpurush" pitchFamily="2" charset="0"/>
              </a:rPr>
              <a:t>তাপীয় প্রসারণ - </a:t>
            </a:r>
            <a:r>
              <a:rPr lang="as-IN" sz="2800" dirty="0">
                <a:solidFill>
                  <a:srgbClr val="0070C0"/>
                </a:solidFill>
                <a:latin typeface="Kalpurush" pitchFamily="2" charset="0"/>
                <a:cs typeface="Kalpurush" pitchFamily="2" charset="0"/>
              </a:rPr>
              <a:t>উষ্ণতা বাড়ালে পদার্থের প্রসারণ</a:t>
            </a:r>
            <a:r>
              <a:rPr lang="as-IN" sz="2800" dirty="0" smtClean="0">
                <a:solidFill>
                  <a:srgbClr val="0070C0"/>
                </a:solidFill>
                <a:latin typeface="Kalpurush" pitchFamily="2" charset="0"/>
                <a:cs typeface="Kalpurush" pitchFamily="2" charset="0"/>
              </a:rPr>
              <a:t>।</a:t>
            </a:r>
            <a:endParaRPr lang="as-IN" sz="2800" dirty="0">
              <a:solidFill>
                <a:srgbClr val="0070C0"/>
              </a:solidFill>
              <a:latin typeface="Kalpurush" pitchFamily="2" charset="0"/>
              <a:cs typeface="Kalpurush" pitchFamily="2" charset="0"/>
            </a:endParaRPr>
          </a:p>
        </p:txBody>
      </p:sp>
      <p:sp>
        <p:nvSpPr>
          <p:cNvPr id="6" name="TextBox 5"/>
          <p:cNvSpPr txBox="1"/>
          <p:nvPr/>
        </p:nvSpPr>
        <p:spPr>
          <a:xfrm>
            <a:off x="228600" y="2044005"/>
            <a:ext cx="8686800" cy="954107"/>
          </a:xfrm>
          <a:prstGeom prst="rect">
            <a:avLst/>
          </a:prstGeom>
          <a:noFill/>
        </p:spPr>
        <p:txBody>
          <a:bodyPr wrap="square" rtlCol="0">
            <a:spAutoFit/>
          </a:bodyPr>
          <a:lstStyle/>
          <a:p>
            <a:r>
              <a:rPr lang="en-US" sz="2800" b="1" dirty="0" err="1" smtClean="0">
                <a:solidFill>
                  <a:srgbClr val="00B050"/>
                </a:solidFill>
                <a:latin typeface="Kalpurush" pitchFamily="2" charset="0"/>
                <a:cs typeface="Kalpurush" pitchFamily="2" charset="0"/>
              </a:rPr>
              <a:t>একই</a:t>
            </a:r>
            <a:r>
              <a:rPr lang="en-US" sz="2800" b="1" dirty="0" smtClean="0">
                <a:solidFill>
                  <a:srgbClr val="00B050"/>
                </a:solidFill>
                <a:latin typeface="Kalpurush" pitchFamily="2" charset="0"/>
                <a:cs typeface="Kalpurush" pitchFamily="2" charset="0"/>
              </a:rPr>
              <a:t> </a:t>
            </a:r>
            <a:r>
              <a:rPr lang="en-US" sz="2800" b="1" dirty="0" err="1" smtClean="0">
                <a:solidFill>
                  <a:srgbClr val="00B050"/>
                </a:solidFill>
                <a:latin typeface="Kalpurush" pitchFamily="2" charset="0"/>
                <a:cs typeface="Kalpurush" pitchFamily="2" charset="0"/>
              </a:rPr>
              <a:t>উষ্ণতা</a:t>
            </a:r>
            <a:r>
              <a:rPr lang="en-US" sz="2800" b="1" dirty="0" smtClean="0">
                <a:solidFill>
                  <a:srgbClr val="00B050"/>
                </a:solidFill>
                <a:latin typeface="Kalpurush" pitchFamily="2" charset="0"/>
                <a:cs typeface="Kalpurush" pitchFamily="2" charset="0"/>
              </a:rPr>
              <a:t> </a:t>
            </a:r>
            <a:r>
              <a:rPr lang="en-US" sz="2800" b="1" dirty="0" err="1" smtClean="0">
                <a:solidFill>
                  <a:srgbClr val="00B050"/>
                </a:solidFill>
                <a:latin typeface="Kalpurush" pitchFamily="2" charset="0"/>
                <a:cs typeface="Kalpurush" pitchFamily="2" charset="0"/>
              </a:rPr>
              <a:t>বৃদ্ধিতে</a:t>
            </a:r>
            <a:r>
              <a:rPr lang="en-US" sz="2800" b="1" dirty="0" smtClean="0">
                <a:solidFill>
                  <a:srgbClr val="00B050"/>
                </a:solidFill>
                <a:latin typeface="Kalpurush" pitchFamily="2" charset="0"/>
                <a:cs typeface="Kalpurush" pitchFamily="2" charset="0"/>
              </a:rPr>
              <a:t> </a:t>
            </a:r>
            <a:r>
              <a:rPr lang="as-IN" sz="2800" b="1" dirty="0" smtClean="0">
                <a:solidFill>
                  <a:srgbClr val="00B050"/>
                </a:solidFill>
                <a:latin typeface="Kalpurush" pitchFamily="2" charset="0"/>
                <a:cs typeface="Kalpurush" pitchFamily="2" charset="0"/>
              </a:rPr>
              <a:t>পদার্থের</a:t>
            </a:r>
            <a:r>
              <a:rPr lang="en-US" sz="2800" b="1" dirty="0" smtClean="0">
                <a:solidFill>
                  <a:srgbClr val="00B050"/>
                </a:solidFill>
                <a:latin typeface="Kalpurush" pitchFamily="2" charset="0"/>
                <a:cs typeface="Kalpurush" pitchFamily="2" charset="0"/>
              </a:rPr>
              <a:t> </a:t>
            </a:r>
            <a:r>
              <a:rPr lang="en-US" sz="2800" b="1" dirty="0" err="1" smtClean="0">
                <a:solidFill>
                  <a:srgbClr val="00B050"/>
                </a:solidFill>
                <a:latin typeface="Kalpurush" pitchFamily="2" charset="0"/>
                <a:cs typeface="Kalpurush" pitchFamily="2" charset="0"/>
              </a:rPr>
              <a:t>তিনটি</a:t>
            </a:r>
            <a:r>
              <a:rPr lang="en-US" sz="2800" b="1" dirty="0" smtClean="0">
                <a:solidFill>
                  <a:srgbClr val="00B050"/>
                </a:solidFill>
                <a:latin typeface="Kalpurush" pitchFamily="2" charset="0"/>
                <a:cs typeface="Kalpurush" pitchFamily="2" charset="0"/>
              </a:rPr>
              <a:t> </a:t>
            </a:r>
            <a:r>
              <a:rPr lang="en-US" sz="2800" b="1" dirty="0" err="1" smtClean="0">
                <a:solidFill>
                  <a:srgbClr val="00B050"/>
                </a:solidFill>
                <a:latin typeface="Kalpurush" pitchFamily="2" charset="0"/>
                <a:cs typeface="Kalpurush" pitchFamily="2" charset="0"/>
              </a:rPr>
              <a:t>অবস্থার</a:t>
            </a:r>
            <a:r>
              <a:rPr lang="en-US" sz="2800" b="1" dirty="0" smtClean="0">
                <a:solidFill>
                  <a:srgbClr val="00B050"/>
                </a:solidFill>
                <a:latin typeface="Kalpurush" pitchFamily="2" charset="0"/>
                <a:cs typeface="Kalpurush" pitchFamily="2" charset="0"/>
              </a:rPr>
              <a:t> </a:t>
            </a:r>
            <a:r>
              <a:rPr lang="en-US" sz="2800" b="1" dirty="0" err="1" smtClean="0">
                <a:solidFill>
                  <a:srgbClr val="00B050"/>
                </a:solidFill>
                <a:latin typeface="Kalpurush" pitchFamily="2" charset="0"/>
                <a:cs typeface="Kalpurush" pitchFamily="2" charset="0"/>
              </a:rPr>
              <a:t>মধ্যে</a:t>
            </a:r>
            <a:r>
              <a:rPr lang="as-IN" sz="2800" b="1" dirty="0" smtClean="0">
                <a:solidFill>
                  <a:srgbClr val="00B050"/>
                </a:solidFill>
                <a:latin typeface="Kalpurush" pitchFamily="2" charset="0"/>
                <a:cs typeface="Kalpurush" pitchFamily="2" charset="0"/>
              </a:rPr>
              <a:t> </a:t>
            </a:r>
            <a:r>
              <a:rPr lang="as-IN" sz="2800" b="1" dirty="0">
                <a:solidFill>
                  <a:srgbClr val="00B050"/>
                </a:solidFill>
                <a:latin typeface="Kalpurush" pitchFamily="2" charset="0"/>
                <a:cs typeface="Kalpurush" pitchFamily="2" charset="0"/>
              </a:rPr>
              <a:t>তাপীয় </a:t>
            </a:r>
            <a:r>
              <a:rPr lang="as-IN" sz="2800" b="1" dirty="0" smtClean="0">
                <a:solidFill>
                  <a:srgbClr val="00B050"/>
                </a:solidFill>
                <a:latin typeface="Kalpurush" pitchFamily="2" charset="0"/>
                <a:cs typeface="Kalpurush" pitchFamily="2" charset="0"/>
              </a:rPr>
              <a:t>প্রসার</a:t>
            </a:r>
            <a:r>
              <a:rPr lang="en-US" sz="2800" b="1" dirty="0" err="1" smtClean="0">
                <a:solidFill>
                  <a:srgbClr val="00B050"/>
                </a:solidFill>
                <a:latin typeface="Kalpurush" pitchFamily="2" charset="0"/>
                <a:cs typeface="Kalpurush" pitchFamily="2" charset="0"/>
              </a:rPr>
              <a:t>ণের</a:t>
            </a:r>
            <a:r>
              <a:rPr lang="en-US" sz="2800" b="1" dirty="0" smtClean="0">
                <a:solidFill>
                  <a:srgbClr val="00B050"/>
                </a:solidFill>
                <a:latin typeface="Kalpurush" pitchFamily="2" charset="0"/>
                <a:cs typeface="Kalpurush" pitchFamily="2" charset="0"/>
              </a:rPr>
              <a:t> </a:t>
            </a:r>
            <a:r>
              <a:rPr lang="en-US" sz="2800" b="1" dirty="0" err="1" smtClean="0">
                <a:solidFill>
                  <a:srgbClr val="00B050"/>
                </a:solidFill>
                <a:latin typeface="Kalpurush" pitchFamily="2" charset="0"/>
                <a:cs typeface="Kalpurush" pitchFamily="2" charset="0"/>
              </a:rPr>
              <a:t>তুলনা</a:t>
            </a:r>
            <a:r>
              <a:rPr lang="as-IN" sz="2800" b="1" dirty="0" smtClean="0">
                <a:solidFill>
                  <a:srgbClr val="00B050"/>
                </a:solidFill>
                <a:latin typeface="Kalpurush" pitchFamily="2" charset="0"/>
                <a:cs typeface="Kalpurush" pitchFamily="2" charset="0"/>
              </a:rPr>
              <a:t> – </a:t>
            </a:r>
            <a:r>
              <a:rPr lang="en-US" sz="2800" dirty="0" err="1" smtClean="0">
                <a:solidFill>
                  <a:srgbClr val="0070C0"/>
                </a:solidFill>
                <a:latin typeface="Kalpurush" pitchFamily="2" charset="0"/>
                <a:cs typeface="Kalpurush" pitchFamily="2" charset="0"/>
              </a:rPr>
              <a:t>গ্যাসের</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প্রসারণ</a:t>
            </a:r>
            <a:r>
              <a:rPr lang="en-US" sz="2800" dirty="0" smtClean="0">
                <a:solidFill>
                  <a:srgbClr val="0070C0"/>
                </a:solidFill>
                <a:latin typeface="Kalpurush" pitchFamily="2" charset="0"/>
                <a:cs typeface="Kalpurush" pitchFamily="2" charset="0"/>
              </a:rPr>
              <a:t> &gt;&gt; </a:t>
            </a:r>
            <a:r>
              <a:rPr lang="en-US" sz="2800" dirty="0" err="1" smtClean="0">
                <a:solidFill>
                  <a:srgbClr val="0070C0"/>
                </a:solidFill>
                <a:latin typeface="Kalpurush" pitchFamily="2" charset="0"/>
                <a:cs typeface="Kalpurush" pitchFamily="2" charset="0"/>
              </a:rPr>
              <a:t>তরলের</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প্রসারণ</a:t>
            </a:r>
            <a:r>
              <a:rPr lang="en-US" sz="2800" dirty="0" smtClean="0">
                <a:solidFill>
                  <a:srgbClr val="0070C0"/>
                </a:solidFill>
                <a:latin typeface="Kalpurush" pitchFamily="2" charset="0"/>
                <a:cs typeface="Kalpurush" pitchFamily="2" charset="0"/>
              </a:rPr>
              <a:t> &gt; </a:t>
            </a:r>
            <a:r>
              <a:rPr lang="en-US" sz="2800" dirty="0" err="1" smtClean="0">
                <a:solidFill>
                  <a:srgbClr val="0070C0"/>
                </a:solidFill>
                <a:latin typeface="Kalpurush" pitchFamily="2" charset="0"/>
                <a:cs typeface="Kalpurush" pitchFamily="2" charset="0"/>
              </a:rPr>
              <a:t>কঠিনের</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প্রসারণ</a:t>
            </a:r>
            <a:r>
              <a:rPr lang="en-US" sz="2800" dirty="0" smtClean="0">
                <a:solidFill>
                  <a:srgbClr val="0070C0"/>
                </a:solidFill>
                <a:latin typeface="Kalpurush" pitchFamily="2" charset="0"/>
                <a:cs typeface="Kalpurush" pitchFamily="2" charset="0"/>
              </a:rPr>
              <a:t>।</a:t>
            </a:r>
            <a:endParaRPr lang="as-IN" sz="2800" dirty="0">
              <a:solidFill>
                <a:srgbClr val="0070C0"/>
              </a:solidFill>
              <a:latin typeface="Kalpurush" pitchFamily="2" charset="0"/>
              <a:cs typeface="Kalpurush" pitchFamily="2" charset="0"/>
            </a:endParaRPr>
          </a:p>
        </p:txBody>
      </p:sp>
      <p:sp>
        <p:nvSpPr>
          <p:cNvPr id="7" name="TextBox 6"/>
          <p:cNvSpPr txBox="1"/>
          <p:nvPr/>
        </p:nvSpPr>
        <p:spPr>
          <a:xfrm>
            <a:off x="228600" y="3594318"/>
            <a:ext cx="8686800" cy="1384995"/>
          </a:xfrm>
          <a:prstGeom prst="rect">
            <a:avLst/>
          </a:prstGeom>
          <a:noFill/>
        </p:spPr>
        <p:txBody>
          <a:bodyPr wrap="square" rtlCol="0">
            <a:spAutoFit/>
          </a:bodyPr>
          <a:lstStyle/>
          <a:p>
            <a:r>
              <a:rPr lang="en-US" sz="2800" b="1" dirty="0" err="1" smtClean="0">
                <a:solidFill>
                  <a:srgbClr val="00B050"/>
                </a:solidFill>
                <a:latin typeface="Kalpurush" pitchFamily="2" charset="0"/>
                <a:cs typeface="Kalpurush" pitchFamily="2" charset="0"/>
              </a:rPr>
              <a:t>বিশেষ</a:t>
            </a:r>
            <a:r>
              <a:rPr lang="en-US" sz="2800" b="1" dirty="0" smtClean="0">
                <a:solidFill>
                  <a:srgbClr val="00B050"/>
                </a:solidFill>
                <a:latin typeface="Kalpurush" pitchFamily="2" charset="0"/>
                <a:cs typeface="Kalpurush" pitchFamily="2" charset="0"/>
              </a:rPr>
              <a:t> </a:t>
            </a:r>
            <a:r>
              <a:rPr lang="en-US" sz="2800" b="1" dirty="0" err="1" smtClean="0">
                <a:solidFill>
                  <a:srgbClr val="00B050"/>
                </a:solidFill>
                <a:latin typeface="Kalpurush" pitchFamily="2" charset="0"/>
                <a:cs typeface="Kalpurush" pitchFamily="2" charset="0"/>
              </a:rPr>
              <a:t>ক্ষেত্র</a:t>
            </a:r>
            <a:r>
              <a:rPr lang="en-US" sz="2800" b="1" dirty="0" smtClean="0">
                <a:solidFill>
                  <a:srgbClr val="00B050"/>
                </a:solidFill>
                <a:latin typeface="Kalpurush" pitchFamily="2" charset="0"/>
                <a:cs typeface="Kalpurush" pitchFamily="2" charset="0"/>
              </a:rPr>
              <a:t> </a:t>
            </a:r>
            <a:r>
              <a:rPr lang="as-IN" sz="2800" dirty="0" smtClean="0">
                <a:solidFill>
                  <a:srgbClr val="0070C0"/>
                </a:solidFill>
                <a:latin typeface="Kalpurush" pitchFamily="2" charset="0"/>
                <a:cs typeface="Kalpurush" pitchFamily="2" charset="0"/>
              </a:rPr>
              <a:t>-</a:t>
            </a:r>
            <a:endParaRPr lang="as-IN" sz="2800" dirty="0">
              <a:solidFill>
                <a:srgbClr val="0070C0"/>
              </a:solidFill>
              <a:latin typeface="Kalpurush" pitchFamily="2" charset="0"/>
              <a:cs typeface="Kalpurush" pitchFamily="2" charset="0"/>
            </a:endParaRPr>
          </a:p>
          <a:p>
            <a:pPr marL="514350" indent="-514350">
              <a:buFont typeface="+mj-lt"/>
              <a:buAutoNum type="arabicParenR"/>
            </a:pPr>
            <a:r>
              <a:rPr lang="en-US" sz="2800" dirty="0" err="1" smtClean="0">
                <a:solidFill>
                  <a:srgbClr val="0070C0"/>
                </a:solidFill>
                <a:latin typeface="Kalpurush" pitchFamily="2" charset="0"/>
                <a:cs typeface="Kalpurush" pitchFamily="2" charset="0"/>
              </a:rPr>
              <a:t>ইনভার</a:t>
            </a:r>
            <a:r>
              <a:rPr lang="en-US" sz="2800" dirty="0" smtClean="0">
                <a:solidFill>
                  <a:srgbClr val="0070C0"/>
                </a:solidFill>
                <a:latin typeface="Kalpurush" pitchFamily="2" charset="0"/>
                <a:cs typeface="Kalpurush" pitchFamily="2" charset="0"/>
              </a:rPr>
              <a:t> (Fe + Ni) ও </a:t>
            </a:r>
            <a:r>
              <a:rPr lang="en-US" sz="2800" dirty="0" err="1" smtClean="0">
                <a:solidFill>
                  <a:srgbClr val="0070C0"/>
                </a:solidFill>
                <a:latin typeface="Kalpurush" pitchFamily="2" charset="0"/>
                <a:cs typeface="Kalpurush" pitchFamily="2" charset="0"/>
              </a:rPr>
              <a:t>পাইরেক্স</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কাচের</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তাপীয়</a:t>
            </a:r>
            <a:r>
              <a:rPr lang="en-US" sz="2800" dirty="0" smtClean="0">
                <a:solidFill>
                  <a:srgbClr val="0070C0"/>
                </a:solidFill>
                <a:latin typeface="Kalpurush" pitchFamily="2" charset="0"/>
                <a:cs typeface="Kalpurush" pitchFamily="2" charset="0"/>
              </a:rPr>
              <a:t> </a:t>
            </a:r>
            <a:r>
              <a:rPr lang="as-IN" sz="2800" dirty="0" smtClean="0">
                <a:solidFill>
                  <a:srgbClr val="0070C0"/>
                </a:solidFill>
                <a:latin typeface="Kalpurush" pitchFamily="2" charset="0"/>
                <a:cs typeface="Kalpurush" pitchFamily="2" charset="0"/>
              </a:rPr>
              <a:t>প্রসারণ</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নগণ্য</a:t>
            </a:r>
            <a:r>
              <a:rPr lang="en-US" sz="2800" dirty="0" smtClean="0">
                <a:solidFill>
                  <a:srgbClr val="0070C0"/>
                </a:solidFill>
                <a:latin typeface="Kalpurush" pitchFamily="2" charset="0"/>
                <a:cs typeface="Kalpurush" pitchFamily="2" charset="0"/>
              </a:rPr>
              <a:t>।</a:t>
            </a:r>
            <a:endParaRPr lang="en-IN" sz="2800" dirty="0">
              <a:solidFill>
                <a:srgbClr val="0070C0"/>
              </a:solidFill>
              <a:latin typeface="Kalpurush" pitchFamily="2" charset="0"/>
              <a:cs typeface="Kalpurush" pitchFamily="2" charset="0"/>
            </a:endParaRPr>
          </a:p>
          <a:p>
            <a:pPr marL="514350" indent="-514350">
              <a:buFont typeface="+mj-lt"/>
              <a:buAutoNum type="arabicParenR"/>
            </a:pPr>
            <a:r>
              <a:rPr lang="en-US" sz="2800" dirty="0" err="1" smtClean="0">
                <a:solidFill>
                  <a:srgbClr val="0070C0"/>
                </a:solidFill>
                <a:latin typeface="Kalpurush" pitchFamily="2" charset="0"/>
                <a:cs typeface="Kalpurush" pitchFamily="2" charset="0"/>
              </a:rPr>
              <a:t>প্রসারিত</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রবার</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ব্যান্ডকে</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উত্তপ্ত</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করলে</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সেটি</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সংকুচিত</a:t>
            </a:r>
            <a:r>
              <a:rPr lang="en-US" sz="2800" dirty="0" smtClean="0">
                <a:solidFill>
                  <a:srgbClr val="0070C0"/>
                </a:solidFill>
                <a:latin typeface="Kalpurush" pitchFamily="2" charset="0"/>
                <a:cs typeface="Kalpurush" pitchFamily="2" charset="0"/>
              </a:rPr>
              <a:t> </a:t>
            </a:r>
            <a:r>
              <a:rPr lang="en-US" sz="2800" dirty="0" err="1" smtClean="0">
                <a:solidFill>
                  <a:srgbClr val="0070C0"/>
                </a:solidFill>
                <a:latin typeface="Kalpurush" pitchFamily="2" charset="0"/>
                <a:cs typeface="Kalpurush" pitchFamily="2" charset="0"/>
              </a:rPr>
              <a:t>হয়</a:t>
            </a:r>
            <a:r>
              <a:rPr lang="en-US" sz="2800" dirty="0" smtClean="0">
                <a:solidFill>
                  <a:srgbClr val="0070C0"/>
                </a:solidFill>
                <a:latin typeface="Kalpurush" pitchFamily="2" charset="0"/>
                <a:cs typeface="Kalpurush" pitchFamily="2" charset="0"/>
              </a:rPr>
              <a:t>।</a:t>
            </a:r>
            <a:endParaRPr lang="en-IN" sz="2800" dirty="0">
              <a:solidFill>
                <a:srgbClr val="0070C0"/>
              </a:solidFill>
              <a:latin typeface="Kalpurush" pitchFamily="2" charset="0"/>
              <a:cs typeface="Kalpurush" pitchFamily="2" charset="0"/>
            </a:endParaRPr>
          </a:p>
        </p:txBody>
      </p:sp>
    </p:spTree>
    <p:extLst>
      <p:ext uri="{BB962C8B-B14F-4D97-AF65-F5344CB8AC3E}">
        <p14:creationId xmlns:p14="http://schemas.microsoft.com/office/powerpoint/2010/main" val="11931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en-US" sz="3200" u="sng" dirty="0" err="1" smtClean="0">
                <a:solidFill>
                  <a:srgbClr val="FF0000"/>
                </a:solidFill>
                <a:latin typeface="Kalpurush" pitchFamily="2" charset="0"/>
                <a:cs typeface="Kalpurush" pitchFamily="2" charset="0"/>
              </a:rPr>
              <a:t>তরল</a:t>
            </a:r>
            <a:r>
              <a:rPr lang="en-US" sz="3200" u="sng" dirty="0" smtClean="0">
                <a:solidFill>
                  <a:srgbClr val="FF0000"/>
                </a:solidFill>
                <a:latin typeface="Kalpurush" pitchFamily="2" charset="0"/>
                <a:cs typeface="Kalpurush" pitchFamily="2" charset="0"/>
              </a:rPr>
              <a:t> </a:t>
            </a:r>
            <a:r>
              <a:rPr lang="as-IN" sz="3200" u="sng" dirty="0" smtClean="0">
                <a:solidFill>
                  <a:srgbClr val="FF0000"/>
                </a:solidFill>
                <a:latin typeface="Kalpurush" pitchFamily="2" charset="0"/>
                <a:cs typeface="Kalpurush" pitchFamily="2" charset="0"/>
              </a:rPr>
              <a:t>পদার্থের</a:t>
            </a:r>
            <a:r>
              <a:rPr lang="en-US" sz="3200" u="sng" dirty="0" smtClean="0">
                <a:solidFill>
                  <a:srgbClr val="FF0000"/>
                </a:solidFill>
                <a:latin typeface="Kalpurush" pitchFamily="2" charset="0"/>
                <a:cs typeface="Kalpurush" pitchFamily="2" charset="0"/>
              </a:rPr>
              <a:t> </a:t>
            </a:r>
            <a:r>
              <a:rPr lang="as-IN" sz="3200" u="sng" dirty="0">
                <a:solidFill>
                  <a:srgbClr val="FF0000"/>
                </a:solidFill>
                <a:latin typeface="Kalpurush" pitchFamily="2" charset="0"/>
                <a:cs typeface="Kalpurush" pitchFamily="2" charset="0"/>
              </a:rPr>
              <a:t>আপাত </a:t>
            </a:r>
            <a:r>
              <a:rPr lang="en-US" sz="3200" u="sng" dirty="0" err="1" smtClean="0">
                <a:solidFill>
                  <a:srgbClr val="FF0000"/>
                </a:solidFill>
                <a:latin typeface="Kalpurush" pitchFamily="2" charset="0"/>
                <a:cs typeface="Kalpurush" pitchFamily="2" charset="0"/>
              </a:rPr>
              <a:t>আয়তন</a:t>
            </a:r>
            <a:r>
              <a:rPr lang="as-IN" sz="3200" u="sng" dirty="0" smtClean="0">
                <a:solidFill>
                  <a:srgbClr val="FF0000"/>
                </a:solidFill>
                <a:latin typeface="Kalpurush" pitchFamily="2" charset="0"/>
                <a:cs typeface="Kalpurush" pitchFamily="2" charset="0"/>
              </a:rPr>
              <a:t> প্রসারণ </a:t>
            </a:r>
            <a:r>
              <a:rPr lang="as-IN" sz="3200" u="sng" dirty="0">
                <a:solidFill>
                  <a:srgbClr val="FF0000"/>
                </a:solidFill>
                <a:latin typeface="Kalpurush" pitchFamily="2" charset="0"/>
                <a:cs typeface="Kalpurush" pitchFamily="2" charset="0"/>
              </a:rPr>
              <a:t>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4676601"/>
              </a:xfrm>
              <a:prstGeom prst="rect">
                <a:avLst/>
              </a:prstGeom>
              <a:noFill/>
            </p:spPr>
            <p:txBody>
              <a:bodyPr wrap="square" rtlCol="0">
                <a:spAutoFit/>
              </a:bodyPr>
              <a:lstStyle/>
              <a:p>
                <a:pPr algn="just">
                  <a:spcAft>
                    <a:spcPts val="1200"/>
                  </a:spcAft>
                </a:pPr>
                <a:r>
                  <a:rPr lang="en-US" sz="2400" b="1" dirty="0" smtClean="0">
                    <a:solidFill>
                      <a:srgbClr val="00B050"/>
                    </a:solidFill>
                    <a:latin typeface="Kalpurush" pitchFamily="2" charset="0"/>
                    <a:cs typeface="Kalpurush" pitchFamily="2" charset="0"/>
                  </a:rPr>
                  <a:t>সংজ্ঞা </a:t>
                </a:r>
                <a:r>
                  <a:rPr lang="as-IN" sz="2400" b="1" dirty="0" smtClean="0">
                    <a:solidFill>
                      <a:srgbClr val="00B05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কোনো </a:t>
                </a:r>
                <a:r>
                  <a:rPr lang="en-US" sz="2400" dirty="0" err="1" smtClean="0">
                    <a:solidFill>
                      <a:srgbClr val="0070C0"/>
                    </a:solidFill>
                    <a:latin typeface="Kalpurush" pitchFamily="2" charset="0"/>
                    <a:cs typeface="Kalpurush" pitchFamily="2" charset="0"/>
                  </a:rPr>
                  <a:t>তরল</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পদার্থের প্রতি একক উষ্ণতা </a:t>
                </a:r>
                <a:r>
                  <a:rPr lang="as-IN" sz="2400" dirty="0" smtClean="0">
                    <a:solidFill>
                      <a:srgbClr val="0070C0"/>
                    </a:solidFill>
                    <a:latin typeface="Kalpurush" pitchFamily="2" charset="0"/>
                    <a:cs typeface="Kalpurush" pitchFamily="2" charset="0"/>
                  </a:rPr>
                  <a:t>বৃদ্ধিতে</a:t>
                </a:r>
                <a:r>
                  <a:rPr lang="en-US" sz="2400" dirty="0" smtClean="0">
                    <a:solidFill>
                      <a:srgbClr val="0070C0"/>
                    </a:solidFill>
                    <a:latin typeface="Kalpurush" pitchFamily="2" charset="0"/>
                    <a:cs typeface="Kalpurush" pitchFamily="2" charset="0"/>
                  </a:rPr>
                  <a:t>,</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প্রতি একক </a:t>
                </a:r>
                <a:r>
                  <a:rPr lang="en-US" sz="2400" dirty="0" err="1" smtClean="0">
                    <a:solidFill>
                      <a:srgbClr val="0070C0"/>
                    </a:solidFill>
                    <a:latin typeface="Kalpurush" pitchFamily="2" charset="0"/>
                    <a:cs typeface="Kalpurush" pitchFamily="2" charset="0"/>
                  </a:rPr>
                  <a:t>আয়তনে</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যে </a:t>
                </a:r>
                <a:r>
                  <a:rPr lang="en-US" sz="2400" dirty="0" err="1" smtClean="0">
                    <a:solidFill>
                      <a:srgbClr val="0070C0"/>
                    </a:solidFill>
                    <a:latin typeface="Kalpurush" pitchFamily="2" charset="0"/>
                    <a:cs typeface="Kalpurush" pitchFamily="2" charset="0"/>
                  </a:rPr>
                  <a:t>আপাত</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হয়, তাকে ওই পদার্থের </a:t>
                </a:r>
                <a:r>
                  <a:rPr lang="en-US" sz="2400" dirty="0" err="1" smtClean="0">
                    <a:solidFill>
                      <a:srgbClr val="0070C0"/>
                    </a:solidFill>
                    <a:latin typeface="Kalpurush" pitchFamily="2" charset="0"/>
                    <a:cs typeface="Kalpurush" pitchFamily="2" charset="0"/>
                  </a:rPr>
                  <a:t>আপাত</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আয়তন</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বলে। </a:t>
                </a:r>
                <a:endParaRPr lang="en-US" sz="2400" dirty="0" smtClean="0">
                  <a:solidFill>
                    <a:srgbClr val="0070C0"/>
                  </a:solidFill>
                  <a:latin typeface="Kalpurush" pitchFamily="2" charset="0"/>
                  <a:cs typeface="Kalpurush" pitchFamily="2" charset="0"/>
                </a:endParaRPr>
              </a:p>
              <a:p>
                <a:pPr>
                  <a:spcAft>
                    <a:spcPts val="1200"/>
                  </a:spcAft>
                </a:pPr>
                <a14:m>
                  <m:oMathPara xmlns:m="http://schemas.openxmlformats.org/officeDocument/2006/math">
                    <m:oMathParaPr>
                      <m:jc m:val="centerGroup"/>
                    </m:oMathParaPr>
                    <m:oMath xmlns:m="http://schemas.openxmlformats.org/officeDocument/2006/math">
                      <m:r>
                        <m:rPr>
                          <m:nor/>
                        </m:rPr>
                        <a:rPr lang="en-US" sz="2400" dirty="0">
                          <a:solidFill>
                            <a:srgbClr val="0070C0"/>
                          </a:solidFill>
                          <a:latin typeface="Cambria Math"/>
                          <a:cs typeface="Kalpurush" pitchFamily="2" charset="0"/>
                        </a:rPr>
                        <m:t>আ</m:t>
                      </m:r>
                      <m:r>
                        <m:rPr>
                          <m:nor/>
                        </m:rPr>
                        <a:rPr lang="en-US" sz="2400" b="0" i="0" dirty="0" smtClean="0">
                          <a:solidFill>
                            <a:srgbClr val="0070C0"/>
                          </a:solidFill>
                          <a:latin typeface="Cambria Math"/>
                          <a:cs typeface="Kalpurush" pitchFamily="2" charset="0"/>
                        </a:rPr>
                        <m:t>পাত</m:t>
                      </m:r>
                      <m:r>
                        <m:rPr>
                          <m:nor/>
                        </m:rPr>
                        <a:rPr lang="en-US" sz="2400" b="0" i="0" dirty="0" smtClean="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প্রসারণ</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গুণাঙ্ক</m:t>
                      </m:r>
                      <m:r>
                        <a:rPr lang="as-IN" sz="2400" i="1" dirty="0" smtClean="0">
                          <a:solidFill>
                            <a:srgbClr val="0070C0"/>
                          </a:solidFill>
                          <a:latin typeface="Cambria Math"/>
                          <a:cs typeface="Kalpurush" pitchFamily="2" charset="0"/>
                        </a:rPr>
                        <m:t> = </m:t>
                      </m:r>
                      <m:f>
                        <m:fPr>
                          <m:ctrlPr>
                            <a:rPr lang="as-IN" sz="2400" i="1" dirty="0" smtClean="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b="0" i="1" dirty="0" smtClean="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আপাত</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প্রসারণ</m:t>
                          </m:r>
                          <m:r>
                            <a:rPr lang="en-US" sz="2400" b="0" i="1" dirty="0" smtClean="0">
                              <a:solidFill>
                                <a:srgbClr val="0070C0"/>
                              </a:solidFill>
                              <a:latin typeface="Cambria Math"/>
                              <a:cs typeface="Kalpurush" pitchFamily="2" charset="0"/>
                            </a:rPr>
                            <m:t> </m:t>
                          </m:r>
                        </m:num>
                        <m:den>
                          <m:r>
                            <a:rPr lang="as-IN" sz="2400" i="1" dirty="0">
                              <a:solidFill>
                                <a:srgbClr val="0070C0"/>
                              </a:solidFill>
                              <a:latin typeface="Cambria Math"/>
                              <a:cs typeface="Kalpurush" pitchFamily="2" charset="0"/>
                            </a:rPr>
                            <m:t>প্রাথমিক</m:t>
                          </m:r>
                          <m:r>
                            <a:rPr lang="en-US" sz="2400" b="0" i="1" dirty="0" smtClean="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আয়তন</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ধরি, </a:t>
                </a:r>
                <a14:m>
                  <m:oMath xmlns:m="http://schemas.openxmlformats.org/officeDocument/2006/math">
                    <m:r>
                      <a:rPr lang="en-IN" sz="2400" i="1" dirty="0" smtClean="0">
                        <a:solidFill>
                          <a:srgbClr val="0070C0"/>
                        </a:solidFill>
                        <a:latin typeface="Cambria Math"/>
                        <a:cs typeface="Kalpurush" pitchFamily="2" charset="0"/>
                      </a:rPr>
                      <m:t>𝑡</m:t>
                    </m:r>
                    <m:r>
                      <a:rPr lang="en-IN" sz="2400" i="1" baseline="-25000" dirty="0" smtClean="0">
                        <a:solidFill>
                          <a:srgbClr val="0070C0"/>
                        </a:solidFill>
                        <a:latin typeface="Cambria Math"/>
                        <a:cs typeface="Kalpurush" pitchFamily="2" charset="0"/>
                      </a:rPr>
                      <m:t>1</m:t>
                    </m:r>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উষ্ণতায়</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তরল</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পদার্থের</a:t>
                </a:r>
                <a:r>
                  <a:rPr lang="en-IN" sz="2400" dirty="0" smtClean="0">
                    <a:solidFill>
                      <a:srgbClr val="0070C0"/>
                    </a:solidFill>
                    <a:latin typeface="Kalpurush" pitchFamily="2" charset="0"/>
                    <a:cs typeface="Kalpurush" pitchFamily="2" charset="0"/>
                  </a:rPr>
                  <a:t> </a:t>
                </a:r>
                <a:r>
                  <a:rPr lang="en-US" sz="2400" dirty="0">
                    <a:solidFill>
                      <a:srgbClr val="0070C0"/>
                    </a:solidFill>
                    <a:latin typeface="Kalpurush" pitchFamily="2" charset="0"/>
                    <a:cs typeface="Kalpurush" pitchFamily="2" charset="0"/>
                  </a:rPr>
                  <a:t>আয়তন </a:t>
                </a:r>
                <a14:m>
                  <m:oMath xmlns:m="http://schemas.openxmlformats.org/officeDocument/2006/math">
                    <m:sSub>
                      <m:sSubPr>
                        <m:ctrlPr>
                          <a:rPr lang="en-US" sz="2400" b="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IN"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বৃদ্ধি</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IN" sz="2400" i="1" dirty="0" smtClean="0">
                            <a:solidFill>
                              <a:srgbClr val="0070C0"/>
                            </a:solidFill>
                            <a:latin typeface="Cambria Math"/>
                            <a:cs typeface="Kalpurush" pitchFamily="2" charset="0"/>
                          </a:rPr>
                          <m:t>𝑡</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হলে</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আপাত</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হয়</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 </a:t>
                </a:r>
                <a:r>
                  <a:rPr lang="en-IN" sz="2400" dirty="0" err="1" smtClean="0">
                    <a:solidFill>
                      <a:srgbClr val="0070C0"/>
                    </a:solidFill>
                    <a:latin typeface="Kalpurush" pitchFamily="2" charset="0"/>
                    <a:cs typeface="Kalpurush" pitchFamily="2" charset="0"/>
                  </a:rPr>
                  <a:t>পদার্থটির</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a:t>
                </a:r>
                <a14:m>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as-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𝑎</m:t>
                        </m:r>
                      </m:sub>
                    </m:sSub>
                  </m:oMath>
                </a14:m>
                <a:r>
                  <a:rPr lang="en-IN" sz="2400" dirty="0" smtClean="0">
                    <a:solidFill>
                      <a:srgbClr val="0070C0"/>
                    </a:solidFill>
                    <a:latin typeface="Kalpurush" pitchFamily="2" charset="0"/>
                    <a:cs typeface="Kalpurush" pitchFamily="2" charset="0"/>
                  </a:rPr>
                  <a:t> ।</a:t>
                </a:r>
              </a:p>
              <a:p>
                <a:pPr>
                  <a:spcAft>
                    <a:spcPts val="1200"/>
                  </a:spcAft>
                </a:pPr>
                <a:r>
                  <a:rPr lang="en-IN" sz="2400" dirty="0" err="1" smtClean="0">
                    <a:solidFill>
                      <a:srgbClr val="0070C0"/>
                    </a:solidFill>
                    <a:latin typeface="Kalpurush" pitchFamily="2" charset="0"/>
                    <a:cs typeface="Kalpurush" pitchFamily="2" charset="0"/>
                  </a:rPr>
                  <a:t>আপাত</a:t>
                </a:r>
                <a:r>
                  <a:rPr lang="en-IN"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আয়তন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as-IN" sz="2400" dirty="0" smtClean="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smtClean="0">
                            <a:solidFill>
                              <a:srgbClr val="0070C0"/>
                            </a:solidFill>
                            <a:latin typeface="Cambria Math"/>
                            <a:cs typeface="Kalpurush" pitchFamily="2" charset="0"/>
                          </a:rPr>
                          <m:t>1</m:t>
                        </m:r>
                      </m:sub>
                    </m:sSub>
                  </m:oMath>
                </a14:m>
                <a:r>
                  <a:rPr lang="en-US" sz="2400" dirty="0" smtClean="0">
                    <a:solidFill>
                      <a:srgbClr val="0070C0"/>
                    </a:solidFill>
                    <a:latin typeface="Kalpurush" pitchFamily="2" charset="0"/>
                    <a:cs typeface="Kalpurush" pitchFamily="2" charset="0"/>
                  </a:rPr>
                  <a:t> এবং </a:t>
                </a:r>
                <a:r>
                  <a:rPr lang="as-IN" sz="2400" dirty="0" smtClean="0">
                    <a:solidFill>
                      <a:srgbClr val="0070C0"/>
                    </a:solidFill>
                    <a:latin typeface="Kalpurush" pitchFamily="2" charset="0"/>
                    <a:cs typeface="Kalpurush" pitchFamily="2" charset="0"/>
                  </a:rPr>
                  <a:t>উষ্ণতা বৃদ্ধি</a:t>
                </a:r>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p>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𝑎</m:t>
                          </m:r>
                        </m:sub>
                      </m:sSub>
                      <m:r>
                        <a:rPr lang="en-US" sz="2400" b="0" i="1" smtClean="0">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1</m:t>
                              </m:r>
                            </m:sub>
                          </m:sSub>
                        </m:num>
                        <m:den>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1</m:t>
                              </m:r>
                            </m:sub>
                          </m:sSub>
                          <m:r>
                            <a:rPr lang="en-US" sz="2400" b="0" i="1" smtClean="0">
                              <a:solidFill>
                                <a:srgbClr val="0070C0"/>
                              </a:solidFill>
                              <a:latin typeface="Cambria Math"/>
                              <a:ea typeface="Cambria Math"/>
                              <a:cs typeface="Kalpurush" pitchFamily="2" charset="0"/>
                            </a:rPr>
                            <m:t>×</m:t>
                          </m:r>
                          <m:d>
                            <m:dPr>
                              <m:ctrlPr>
                                <a:rPr lang="en-US" sz="2400" b="0" i="1" smtClean="0">
                                  <a:solidFill>
                                    <a:srgbClr val="0070C0"/>
                                  </a:solidFill>
                                  <a:latin typeface="Cambria Math"/>
                                  <a:ea typeface="Cambria Math"/>
                                  <a:cs typeface="Kalpurush" pitchFamily="2" charset="0"/>
                                </a:rPr>
                              </m:ctrlPr>
                            </m:dPr>
                            <m:e>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1</m:t>
                                  </m:r>
                                </m:sub>
                              </m:sSub>
                            </m:e>
                          </m:d>
                        </m:den>
                      </m:f>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4676601"/>
              </a:xfrm>
              <a:prstGeom prst="rect">
                <a:avLst/>
              </a:prstGeom>
              <a:blipFill rotWithShape="1">
                <a:blip r:embed="rId2"/>
                <a:stretch>
                  <a:fillRect l="-1123" t="-1043" r="-2386"/>
                </a:stretch>
              </a:blipFill>
            </p:spPr>
            <p:txBody>
              <a:bodyPr/>
              <a:lstStyle/>
              <a:p>
                <a:r>
                  <a:rPr lang="en-IN">
                    <a:noFill/>
                  </a:rPr>
                  <a:t> </a:t>
                </a:r>
              </a:p>
            </p:txBody>
          </p:sp>
        </mc:Fallback>
      </mc:AlternateContent>
    </p:spTree>
    <p:extLst>
      <p:ext uri="{BB962C8B-B14F-4D97-AF65-F5344CB8AC3E}">
        <p14:creationId xmlns:p14="http://schemas.microsoft.com/office/powerpoint/2010/main" val="13154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en-US" sz="3200" u="sng" dirty="0" err="1" smtClean="0">
                <a:solidFill>
                  <a:srgbClr val="FF0000"/>
                </a:solidFill>
                <a:latin typeface="Kalpurush" pitchFamily="2" charset="0"/>
                <a:cs typeface="Kalpurush" pitchFamily="2" charset="0"/>
              </a:rPr>
              <a:t>তরল</a:t>
            </a:r>
            <a:r>
              <a:rPr lang="en-US" sz="3200" u="sng" dirty="0" smtClean="0">
                <a:solidFill>
                  <a:srgbClr val="FF0000"/>
                </a:solidFill>
                <a:latin typeface="Kalpurush" pitchFamily="2" charset="0"/>
                <a:cs typeface="Kalpurush" pitchFamily="2" charset="0"/>
              </a:rPr>
              <a:t> </a:t>
            </a:r>
            <a:r>
              <a:rPr lang="as-IN" sz="3200" u="sng" dirty="0" smtClean="0">
                <a:solidFill>
                  <a:srgbClr val="FF0000"/>
                </a:solidFill>
                <a:latin typeface="Kalpurush" pitchFamily="2" charset="0"/>
                <a:cs typeface="Kalpurush" pitchFamily="2" charset="0"/>
              </a:rPr>
              <a:t>পদার্থের</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প্রকৃ</a:t>
            </a:r>
            <a:r>
              <a:rPr lang="as-IN" sz="3200" u="sng" dirty="0" smtClean="0">
                <a:solidFill>
                  <a:srgbClr val="FF0000"/>
                </a:solidFill>
                <a:latin typeface="Kalpurush" pitchFamily="2" charset="0"/>
                <a:cs typeface="Kalpurush" pitchFamily="2" charset="0"/>
              </a:rPr>
              <a:t>ত </a:t>
            </a:r>
            <a:r>
              <a:rPr lang="en-US" sz="3200" u="sng" dirty="0" err="1" smtClean="0">
                <a:solidFill>
                  <a:srgbClr val="FF0000"/>
                </a:solidFill>
                <a:latin typeface="Kalpurush" pitchFamily="2" charset="0"/>
                <a:cs typeface="Kalpurush" pitchFamily="2" charset="0"/>
              </a:rPr>
              <a:t>আয়তন</a:t>
            </a:r>
            <a:r>
              <a:rPr lang="as-IN" sz="3200" u="sng" dirty="0" smtClean="0">
                <a:solidFill>
                  <a:srgbClr val="FF0000"/>
                </a:solidFill>
                <a:latin typeface="Kalpurush" pitchFamily="2" charset="0"/>
                <a:cs typeface="Kalpurush" pitchFamily="2" charset="0"/>
              </a:rPr>
              <a:t> প্রসারণ </a:t>
            </a:r>
            <a:r>
              <a:rPr lang="as-IN" sz="3200" u="sng" dirty="0">
                <a:solidFill>
                  <a:srgbClr val="FF0000"/>
                </a:solidFill>
                <a:latin typeface="Kalpurush" pitchFamily="2" charset="0"/>
                <a:cs typeface="Kalpurush" pitchFamily="2" charset="0"/>
              </a:rPr>
              <a:t>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4676601"/>
              </a:xfrm>
              <a:prstGeom prst="rect">
                <a:avLst/>
              </a:prstGeom>
              <a:noFill/>
            </p:spPr>
            <p:txBody>
              <a:bodyPr wrap="square" rtlCol="0">
                <a:spAutoFit/>
              </a:bodyPr>
              <a:lstStyle/>
              <a:p>
                <a:pPr algn="just">
                  <a:spcAft>
                    <a:spcPts val="1200"/>
                  </a:spcAft>
                </a:pPr>
                <a:r>
                  <a:rPr lang="en-US" sz="2400" b="1" dirty="0" smtClean="0">
                    <a:solidFill>
                      <a:srgbClr val="00B050"/>
                    </a:solidFill>
                    <a:latin typeface="Kalpurush" pitchFamily="2" charset="0"/>
                    <a:cs typeface="Kalpurush" pitchFamily="2" charset="0"/>
                  </a:rPr>
                  <a:t>সংজ্ঞা </a:t>
                </a:r>
                <a:r>
                  <a:rPr lang="as-IN" sz="2400" b="1" dirty="0" smtClean="0">
                    <a:solidFill>
                      <a:srgbClr val="00B05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কোনো </a:t>
                </a:r>
                <a:r>
                  <a:rPr lang="en-US" sz="2400" dirty="0" err="1" smtClean="0">
                    <a:solidFill>
                      <a:srgbClr val="0070C0"/>
                    </a:solidFill>
                    <a:latin typeface="Kalpurush" pitchFamily="2" charset="0"/>
                    <a:cs typeface="Kalpurush" pitchFamily="2" charset="0"/>
                  </a:rPr>
                  <a:t>তরল</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পদার্থের প্রতি একক উষ্ণতা </a:t>
                </a:r>
                <a:r>
                  <a:rPr lang="as-IN" sz="2400" dirty="0" smtClean="0">
                    <a:solidFill>
                      <a:srgbClr val="0070C0"/>
                    </a:solidFill>
                    <a:latin typeface="Kalpurush" pitchFamily="2" charset="0"/>
                    <a:cs typeface="Kalpurush" pitchFamily="2" charset="0"/>
                  </a:rPr>
                  <a:t>বৃদ্ধিতে</a:t>
                </a:r>
                <a:r>
                  <a:rPr lang="en-US" sz="2400" dirty="0" smtClean="0">
                    <a:solidFill>
                      <a:srgbClr val="0070C0"/>
                    </a:solidFill>
                    <a:latin typeface="Kalpurush" pitchFamily="2" charset="0"/>
                    <a:cs typeface="Kalpurush" pitchFamily="2" charset="0"/>
                  </a:rPr>
                  <a:t>,</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প্রতি একক </a:t>
                </a:r>
                <a:r>
                  <a:rPr lang="en-US" sz="2400" dirty="0" err="1" smtClean="0">
                    <a:solidFill>
                      <a:srgbClr val="0070C0"/>
                    </a:solidFill>
                    <a:latin typeface="Kalpurush" pitchFamily="2" charset="0"/>
                    <a:cs typeface="Kalpurush" pitchFamily="2" charset="0"/>
                  </a:rPr>
                  <a:t>আয়তনে</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যে প্রকৃত</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হয়, তাকে ওই পদার্থের প্রকৃত</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আয়তন</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বলে। </a:t>
                </a:r>
                <a:endParaRPr lang="en-US" sz="2400" dirty="0" smtClean="0">
                  <a:solidFill>
                    <a:srgbClr val="0070C0"/>
                  </a:solidFill>
                  <a:latin typeface="Kalpurush" pitchFamily="2" charset="0"/>
                  <a:cs typeface="Kalpurush" pitchFamily="2" charset="0"/>
                </a:endParaRPr>
              </a:p>
              <a:p>
                <a:pPr>
                  <a:spcAft>
                    <a:spcPts val="1200"/>
                  </a:spcAft>
                </a:pPr>
                <a14:m>
                  <m:oMathPara xmlns:m="http://schemas.openxmlformats.org/officeDocument/2006/math">
                    <m:oMathParaPr>
                      <m:jc m:val="centerGroup"/>
                    </m:oMathParaPr>
                    <m:oMath xmlns:m="http://schemas.openxmlformats.org/officeDocument/2006/math">
                      <m:r>
                        <m:rPr>
                          <m:nor/>
                        </m:rPr>
                        <a:rPr lang="as-IN" sz="2400" dirty="0">
                          <a:solidFill>
                            <a:srgbClr val="0070C0"/>
                          </a:solidFill>
                          <a:latin typeface="Kalpurush" pitchFamily="2" charset="0"/>
                          <a:cs typeface="Kalpurush" pitchFamily="2" charset="0"/>
                        </a:rPr>
                        <m:t>প্রকৃত</m:t>
                      </m:r>
                      <m:r>
                        <m:rPr>
                          <m:nor/>
                        </m:rPr>
                        <a:rPr lang="en-US" sz="2400" b="0" i="0" dirty="0" smtClean="0">
                          <a:solidFill>
                            <a:srgbClr val="0070C0"/>
                          </a:solidFill>
                          <a:latin typeface="Kalpurush" pitchFamily="2" charset="0"/>
                          <a:cs typeface="Kalpurush" pitchFamily="2" charset="0"/>
                        </a:rPr>
                        <m:t> </m:t>
                      </m:r>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প্রসারণ</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গুণাঙ্ক</m:t>
                      </m:r>
                      <m:r>
                        <a:rPr lang="as-IN" sz="2400" i="1" dirty="0" smtClean="0">
                          <a:solidFill>
                            <a:srgbClr val="0070C0"/>
                          </a:solidFill>
                          <a:latin typeface="Cambria Math"/>
                          <a:cs typeface="Kalpurush" pitchFamily="2" charset="0"/>
                        </a:rPr>
                        <m:t> = </m:t>
                      </m:r>
                      <m:f>
                        <m:fPr>
                          <m:ctrlPr>
                            <a:rPr lang="as-IN" sz="2400" i="1" dirty="0" smtClean="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b="0" i="1" dirty="0" smtClean="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m:rPr>
                              <m:nor/>
                            </m:rPr>
                            <a:rPr lang="as-IN" sz="2400" dirty="0">
                              <a:solidFill>
                                <a:srgbClr val="0070C0"/>
                              </a:solidFill>
                              <a:latin typeface="Kalpurush" pitchFamily="2" charset="0"/>
                              <a:cs typeface="Kalpurush" pitchFamily="2" charset="0"/>
                            </a:rPr>
                            <m:t>প্রকৃত</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প্রসারণ</m:t>
                          </m:r>
                          <m:r>
                            <a:rPr lang="en-US" sz="2400" b="0" i="1" dirty="0" smtClean="0">
                              <a:solidFill>
                                <a:srgbClr val="0070C0"/>
                              </a:solidFill>
                              <a:latin typeface="Cambria Math"/>
                              <a:cs typeface="Kalpurush" pitchFamily="2" charset="0"/>
                            </a:rPr>
                            <m:t> </m:t>
                          </m:r>
                        </m:num>
                        <m:den>
                          <m:r>
                            <a:rPr lang="as-IN" sz="2400" i="1" dirty="0">
                              <a:solidFill>
                                <a:srgbClr val="0070C0"/>
                              </a:solidFill>
                              <a:latin typeface="Cambria Math"/>
                              <a:cs typeface="Kalpurush" pitchFamily="2" charset="0"/>
                            </a:rPr>
                            <m:t>প্রাথমিক</m:t>
                          </m:r>
                          <m:r>
                            <a:rPr lang="en-US" sz="2400" b="0" i="1" dirty="0" smtClean="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আয়তন</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ধরি, </a:t>
                </a:r>
                <a14:m>
                  <m:oMath xmlns:m="http://schemas.openxmlformats.org/officeDocument/2006/math">
                    <m:r>
                      <a:rPr lang="en-IN" sz="2400" i="1" dirty="0" smtClean="0">
                        <a:solidFill>
                          <a:srgbClr val="0070C0"/>
                        </a:solidFill>
                        <a:latin typeface="Cambria Math"/>
                        <a:cs typeface="Kalpurush" pitchFamily="2" charset="0"/>
                      </a:rPr>
                      <m:t>𝑡</m:t>
                    </m:r>
                    <m:r>
                      <a:rPr lang="en-IN" sz="2400" i="1" baseline="-25000" dirty="0" smtClean="0">
                        <a:solidFill>
                          <a:srgbClr val="0070C0"/>
                        </a:solidFill>
                        <a:latin typeface="Cambria Math"/>
                        <a:cs typeface="Kalpurush" pitchFamily="2" charset="0"/>
                      </a:rPr>
                      <m:t>1</m:t>
                    </m:r>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উষ্ণতায়</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তরল</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পদার্থের</a:t>
                </a:r>
                <a:r>
                  <a:rPr lang="en-IN" sz="2400" dirty="0" smtClean="0">
                    <a:solidFill>
                      <a:srgbClr val="0070C0"/>
                    </a:solidFill>
                    <a:latin typeface="Kalpurush" pitchFamily="2" charset="0"/>
                    <a:cs typeface="Kalpurush" pitchFamily="2" charset="0"/>
                  </a:rPr>
                  <a:t> </a:t>
                </a:r>
                <a:r>
                  <a:rPr lang="en-US" sz="2400" dirty="0">
                    <a:solidFill>
                      <a:srgbClr val="0070C0"/>
                    </a:solidFill>
                    <a:latin typeface="Kalpurush" pitchFamily="2" charset="0"/>
                    <a:cs typeface="Kalpurush" pitchFamily="2" charset="0"/>
                  </a:rPr>
                  <a:t>আয়তন </a:t>
                </a:r>
                <a14:m>
                  <m:oMath xmlns:m="http://schemas.openxmlformats.org/officeDocument/2006/math">
                    <m:sSub>
                      <m:sSubPr>
                        <m:ctrlPr>
                          <a:rPr lang="en-US" sz="2400" b="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IN"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বৃদ্ধি</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IN" sz="2400" i="1" dirty="0" smtClean="0">
                            <a:solidFill>
                              <a:srgbClr val="0070C0"/>
                            </a:solidFill>
                            <a:latin typeface="Cambria Math"/>
                            <a:cs typeface="Kalpurush" pitchFamily="2" charset="0"/>
                          </a:rPr>
                          <m:t>𝑡</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হলে</a:t>
                </a:r>
                <a:r>
                  <a:rPr lang="en-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প্রকৃত</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হয়</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IN" sz="2400" i="1" dirty="0" smtClean="0">
                            <a:solidFill>
                              <a:srgbClr val="0070C0"/>
                            </a:solidFill>
                            <a:latin typeface="Cambria Math"/>
                            <a:cs typeface="Kalpurush" pitchFamily="2" charset="0"/>
                          </a:rPr>
                          <m:t>2</m:t>
                        </m:r>
                      </m:sub>
                    </m:sSub>
                  </m:oMath>
                </a14:m>
                <a:r>
                  <a:rPr lang="en-IN" sz="2400" dirty="0" smtClean="0">
                    <a:solidFill>
                      <a:srgbClr val="0070C0"/>
                    </a:solidFill>
                    <a:latin typeface="Kalpurush" pitchFamily="2" charset="0"/>
                    <a:cs typeface="Kalpurush" pitchFamily="2" charset="0"/>
                  </a:rPr>
                  <a:t> । </a:t>
                </a:r>
                <a:r>
                  <a:rPr lang="en-IN" sz="2400" dirty="0" err="1" smtClean="0">
                    <a:solidFill>
                      <a:srgbClr val="0070C0"/>
                    </a:solidFill>
                    <a:latin typeface="Kalpurush" pitchFamily="2" charset="0"/>
                    <a:cs typeface="Kalpurush" pitchFamily="2" charset="0"/>
                  </a:rPr>
                  <a:t>পদার্থটির</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a:t>
                </a:r>
                <a14:m>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as-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𝑟</m:t>
                        </m:r>
                      </m:sub>
                    </m:sSub>
                  </m:oMath>
                </a14:m>
                <a:r>
                  <a:rPr lang="en-IN" sz="2400" dirty="0" smtClean="0">
                    <a:solidFill>
                      <a:srgbClr val="0070C0"/>
                    </a:solidFill>
                    <a:latin typeface="Kalpurush" pitchFamily="2" charset="0"/>
                    <a:cs typeface="Kalpurush" pitchFamily="2" charset="0"/>
                  </a:rPr>
                  <a:t> ।</a:t>
                </a:r>
              </a:p>
              <a:p>
                <a:pPr>
                  <a:spcAft>
                    <a:spcPts val="1200"/>
                  </a:spcAft>
                </a:pPr>
                <a:r>
                  <a:rPr lang="as-IN" sz="2400" dirty="0">
                    <a:solidFill>
                      <a:srgbClr val="0070C0"/>
                    </a:solidFill>
                    <a:latin typeface="Kalpurush" pitchFamily="2" charset="0"/>
                    <a:cs typeface="Kalpurush" pitchFamily="2" charset="0"/>
                  </a:rPr>
                  <a:t>প্রকৃত</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as-IN" sz="2400" dirty="0" smtClean="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smtClean="0">
                            <a:solidFill>
                              <a:srgbClr val="0070C0"/>
                            </a:solidFill>
                            <a:latin typeface="Cambria Math"/>
                            <a:cs typeface="Kalpurush" pitchFamily="2" charset="0"/>
                          </a:rPr>
                          <m:t>1</m:t>
                        </m:r>
                      </m:sub>
                    </m:sSub>
                  </m:oMath>
                </a14:m>
                <a:r>
                  <a:rPr lang="en-US" sz="2400" dirty="0" smtClean="0">
                    <a:solidFill>
                      <a:srgbClr val="0070C0"/>
                    </a:solidFill>
                    <a:latin typeface="Kalpurush" pitchFamily="2" charset="0"/>
                    <a:cs typeface="Kalpurush" pitchFamily="2" charset="0"/>
                  </a:rPr>
                  <a:t> এবং </a:t>
                </a:r>
                <a:r>
                  <a:rPr lang="as-IN" sz="2400" dirty="0" smtClean="0">
                    <a:solidFill>
                      <a:srgbClr val="0070C0"/>
                    </a:solidFill>
                    <a:latin typeface="Kalpurush" pitchFamily="2" charset="0"/>
                    <a:cs typeface="Kalpurush" pitchFamily="2" charset="0"/>
                  </a:rPr>
                  <a:t>উষ্ণতা বৃদ্ধি</a:t>
                </a:r>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2</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i="1" dirty="0" smtClean="0">
                            <a:solidFill>
                              <a:srgbClr val="0070C0"/>
                            </a:solidFill>
                            <a:latin typeface="Cambria Math"/>
                            <a:cs typeface="Kalpurush" pitchFamily="2" charset="0"/>
                          </a:rPr>
                          <m:t>𝑡</m:t>
                        </m:r>
                      </m:e>
                      <m:sub>
                        <m:r>
                          <a:rPr lang="en-US" sz="2400" i="1" dirty="0" smtClean="0">
                            <a:solidFill>
                              <a:srgbClr val="0070C0"/>
                            </a:solidFill>
                            <a:latin typeface="Cambria Math"/>
                            <a:cs typeface="Kalpurush" pitchFamily="2" charset="0"/>
                          </a:rPr>
                          <m:t>1</m:t>
                        </m:r>
                      </m:sub>
                    </m:sSub>
                  </m:oMath>
                </a14:m>
                <a:r>
                  <a:rPr lang="en-IN" sz="2400" dirty="0" smtClean="0">
                    <a:solidFill>
                      <a:srgbClr val="0070C0"/>
                    </a:solidFill>
                    <a:latin typeface="Kalpurush" pitchFamily="2" charset="0"/>
                    <a:cs typeface="Kalpurush" pitchFamily="2" charset="0"/>
                  </a:rPr>
                  <a:t> </a:t>
                </a:r>
              </a:p>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𝑎</m:t>
                          </m:r>
                        </m:sub>
                      </m:sSub>
                      <m:r>
                        <a:rPr lang="en-US" sz="2400" b="0" i="1" smtClean="0">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1</m:t>
                              </m:r>
                            </m:sub>
                          </m:sSub>
                        </m:num>
                        <m:den>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i="1" dirty="0">
                                  <a:solidFill>
                                    <a:srgbClr val="0070C0"/>
                                  </a:solidFill>
                                  <a:latin typeface="Cambria Math"/>
                                  <a:cs typeface="Kalpurush" pitchFamily="2" charset="0"/>
                                </a:rPr>
                                <m:t>1</m:t>
                              </m:r>
                            </m:sub>
                          </m:sSub>
                          <m:r>
                            <a:rPr lang="en-US" sz="2400" b="0" i="1" smtClean="0">
                              <a:solidFill>
                                <a:srgbClr val="0070C0"/>
                              </a:solidFill>
                              <a:latin typeface="Cambria Math"/>
                              <a:ea typeface="Cambria Math"/>
                              <a:cs typeface="Kalpurush" pitchFamily="2" charset="0"/>
                            </a:rPr>
                            <m:t>×</m:t>
                          </m:r>
                          <m:d>
                            <m:dPr>
                              <m:ctrlPr>
                                <a:rPr lang="en-US" sz="2400" b="0" i="1" smtClean="0">
                                  <a:solidFill>
                                    <a:srgbClr val="0070C0"/>
                                  </a:solidFill>
                                  <a:latin typeface="Cambria Math"/>
                                  <a:ea typeface="Cambria Math"/>
                                  <a:cs typeface="Kalpurush" pitchFamily="2" charset="0"/>
                                </a:rPr>
                              </m:ctrlPr>
                            </m:dPr>
                            <m:e>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2</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i="1" dirty="0">
                                      <a:solidFill>
                                        <a:srgbClr val="0070C0"/>
                                      </a:solidFill>
                                      <a:latin typeface="Cambria Math"/>
                                      <a:cs typeface="Kalpurush" pitchFamily="2" charset="0"/>
                                    </a:rPr>
                                    <m:t>𝑡</m:t>
                                  </m:r>
                                </m:e>
                                <m:sub>
                                  <m:r>
                                    <a:rPr lang="en-US" sz="2400" i="1" dirty="0">
                                      <a:solidFill>
                                        <a:srgbClr val="0070C0"/>
                                      </a:solidFill>
                                      <a:latin typeface="Cambria Math"/>
                                      <a:cs typeface="Kalpurush" pitchFamily="2" charset="0"/>
                                    </a:rPr>
                                    <m:t>1</m:t>
                                  </m:r>
                                </m:sub>
                              </m:sSub>
                            </m:e>
                          </m:d>
                        </m:den>
                      </m:f>
                    </m:oMath>
                  </m:oMathPara>
                </a14:m>
                <a:endParaRPr lang="en-IN" sz="2400" dirty="0" smtClean="0">
                  <a:solidFill>
                    <a:srgbClr val="0070C0"/>
                  </a:solidFill>
                  <a:latin typeface="Kalpurush" pitchFamily="2" charset="0"/>
                  <a:cs typeface="Kalpurush" pitchFamily="2" charset="0"/>
                </a:endParaRPr>
              </a:p>
              <a:p>
                <a:pPr>
                  <a:spcAft>
                    <a:spcPts val="1200"/>
                  </a:spcAft>
                </a:pPr>
                <a:r>
                  <a:rPr lang="en-US" sz="2400" b="1" dirty="0" err="1" smtClean="0">
                    <a:solidFill>
                      <a:srgbClr val="00B050"/>
                    </a:solidFill>
                    <a:latin typeface="Kalpurush" pitchFamily="2" charset="0"/>
                    <a:cs typeface="Kalpurush" pitchFamily="2" charset="0"/>
                  </a:rPr>
                  <a:t>তরলের</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প্রকৃত</a:t>
                </a:r>
                <a:r>
                  <a:rPr lang="en-US" sz="2400" b="1" dirty="0" smtClean="0">
                    <a:solidFill>
                      <a:srgbClr val="00B050"/>
                    </a:solidFill>
                    <a:latin typeface="Kalpurush" pitchFamily="2" charset="0"/>
                    <a:cs typeface="Kalpurush" pitchFamily="2" charset="0"/>
                  </a:rPr>
                  <a:t> </a:t>
                </a:r>
                <a:r>
                  <a:rPr lang="en-US" sz="2400" b="1" dirty="0" err="1">
                    <a:solidFill>
                      <a:srgbClr val="00B050"/>
                    </a:solidFill>
                    <a:latin typeface="Kalpurush" pitchFamily="2" charset="0"/>
                    <a:cs typeface="Kalpurush" pitchFamily="2" charset="0"/>
                  </a:rPr>
                  <a:t>আয়তন</a:t>
                </a:r>
                <a:r>
                  <a:rPr lang="en-US" sz="2400" b="1" dirty="0">
                    <a:solidFill>
                      <a:srgbClr val="00B050"/>
                    </a:solidFill>
                    <a:latin typeface="Kalpurush" pitchFamily="2" charset="0"/>
                    <a:cs typeface="Kalpurush" pitchFamily="2" charset="0"/>
                  </a:rPr>
                  <a:t> </a:t>
                </a:r>
                <a:r>
                  <a:rPr lang="as-IN" sz="2400" b="1" dirty="0">
                    <a:solidFill>
                      <a:srgbClr val="00B050"/>
                    </a:solidFill>
                    <a:latin typeface="Kalpurush" pitchFamily="2" charset="0"/>
                    <a:cs typeface="Kalpurush" pitchFamily="2" charset="0"/>
                  </a:rPr>
                  <a:t>প্রসারণ </a:t>
                </a:r>
                <a:r>
                  <a:rPr lang="as-IN" sz="2400" b="1" dirty="0" smtClean="0">
                    <a:solidFill>
                      <a:srgbClr val="00B050"/>
                    </a:solidFill>
                    <a:latin typeface="Kalpurush" pitchFamily="2" charset="0"/>
                    <a:cs typeface="Kalpurush" pitchFamily="2" charset="0"/>
                  </a:rPr>
                  <a:t>গুণাঙ্ক</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হল</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তরলটির</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একান্ত</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নিজস্ব</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ধর্ম</a:t>
                </a:r>
                <a:r>
                  <a:rPr lang="en-US" sz="2400" b="1" dirty="0" smtClean="0">
                    <a:solidFill>
                      <a:srgbClr val="00B050"/>
                    </a:solidFill>
                    <a:latin typeface="Kalpurush" pitchFamily="2" charset="0"/>
                    <a:cs typeface="Kalpurush" pitchFamily="2" charset="0"/>
                  </a:rPr>
                  <a:t>। </a:t>
                </a:r>
                <a:endParaRPr lang="en-IN" sz="2400" b="1" dirty="0">
                  <a:solidFill>
                    <a:srgbClr val="00B05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4676601"/>
              </a:xfrm>
              <a:prstGeom prst="rect">
                <a:avLst/>
              </a:prstGeom>
              <a:blipFill rotWithShape="1">
                <a:blip r:embed="rId2"/>
                <a:stretch>
                  <a:fillRect l="-1123" t="-1043" r="-2386" b="-2086"/>
                </a:stretch>
              </a:blipFill>
            </p:spPr>
            <p:txBody>
              <a:bodyPr/>
              <a:lstStyle/>
              <a:p>
                <a:r>
                  <a:rPr lang="en-IN">
                    <a:noFill/>
                  </a:rPr>
                  <a:t> </a:t>
                </a:r>
              </a:p>
            </p:txBody>
          </p:sp>
        </mc:Fallback>
      </mc:AlternateContent>
    </p:spTree>
    <p:extLst>
      <p:ext uri="{BB962C8B-B14F-4D97-AF65-F5344CB8AC3E}">
        <p14:creationId xmlns:p14="http://schemas.microsoft.com/office/powerpoint/2010/main" val="5958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তরল </a:t>
            </a:r>
            <a:r>
              <a:rPr lang="as-IN" sz="3200" u="sng" dirty="0" smtClean="0">
                <a:solidFill>
                  <a:srgbClr val="FF0000"/>
                </a:solidFill>
                <a:latin typeface="Kalpurush" pitchFamily="2" charset="0"/>
                <a:cs typeface="Kalpurush" pitchFamily="2" charset="0"/>
              </a:rPr>
              <a:t>পদার্থের </a:t>
            </a:r>
            <a:r>
              <a:rPr lang="en-US" sz="3200" u="sng" dirty="0" err="1">
                <a:solidFill>
                  <a:srgbClr val="FF0000"/>
                </a:solidFill>
                <a:latin typeface="Kalpurush" pitchFamily="2" charset="0"/>
                <a:cs typeface="Kalpurush" pitchFamily="2" charset="0"/>
              </a:rPr>
              <a:t>আয়তন</a:t>
            </a:r>
            <a:r>
              <a:rPr lang="as-IN" sz="3200" u="sng" dirty="0">
                <a:solidFill>
                  <a:srgbClr val="FF0000"/>
                </a:solidFill>
                <a:latin typeface="Kalpurush" pitchFamily="2" charset="0"/>
                <a:cs typeface="Kalpurush" pitchFamily="2" charset="0"/>
              </a:rPr>
              <a:t> </a:t>
            </a:r>
            <a:r>
              <a:rPr lang="as-IN" sz="3200" u="sng" dirty="0" smtClean="0">
                <a:solidFill>
                  <a:srgbClr val="FF0000"/>
                </a:solidFill>
                <a:latin typeface="Kalpurush" pitchFamily="2" charset="0"/>
                <a:cs typeface="Kalpurush" pitchFamily="2" charset="0"/>
              </a:rPr>
              <a:t>প্রসারণ </a:t>
            </a:r>
            <a:r>
              <a:rPr lang="as-IN" sz="3200" u="sng" dirty="0">
                <a:solidFill>
                  <a:srgbClr val="FF0000"/>
                </a:solidFill>
                <a:latin typeface="Kalpurush" pitchFamily="2" charset="0"/>
                <a:cs typeface="Kalpurush" pitchFamily="2" charset="0"/>
              </a:rPr>
              <a:t>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066800"/>
                <a:ext cx="8686800" cy="5625323"/>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m:rPr>
                          <m:nor/>
                        </m:rPr>
                        <a:rPr lang="as-IN" sz="2400" dirty="0" smtClean="0">
                          <a:solidFill>
                            <a:srgbClr val="0070C0"/>
                          </a:solidFill>
                          <a:latin typeface="Kalpurush" pitchFamily="2" charset="0"/>
                          <a:cs typeface="Kalpurush" pitchFamily="2" charset="0"/>
                        </a:rPr>
                        <m:t>প্রকৃত</m:t>
                      </m:r>
                      <m:r>
                        <m:rPr>
                          <m:nor/>
                        </m:rPr>
                        <a:rPr lang="en-US" sz="2400" dirty="0" smtClean="0">
                          <a:solidFill>
                            <a:srgbClr val="0070C0"/>
                          </a:solidFill>
                          <a:latin typeface="Kalpurush" pitchFamily="2" charset="0"/>
                          <a:cs typeface="Kalpurush" pitchFamily="2" charset="0"/>
                        </a:rPr>
                        <m:t> আয়তন</m:t>
                      </m:r>
                      <m:r>
                        <a:rPr lang="en-US"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প্রসারণ</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গুণাঙ্ক</m:t>
                      </m:r>
                      <m:r>
                        <a:rPr lang="as-IN"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i="1" dirty="0">
                              <a:solidFill>
                                <a:srgbClr val="0070C0"/>
                              </a:solidFill>
                              <a:latin typeface="Cambria Math"/>
                              <a:cs typeface="Kalpurush" pitchFamily="2" charset="0"/>
                            </a:rPr>
                            <m:t> </m:t>
                          </m:r>
                          <m:r>
                            <m:rPr>
                              <m:nor/>
                            </m:rPr>
                            <a:rPr lang="as-IN" sz="2400" dirty="0">
                              <a:solidFill>
                                <a:srgbClr val="0070C0"/>
                              </a:solidFill>
                              <a:latin typeface="Kalpurush" pitchFamily="2" charset="0"/>
                              <a:cs typeface="Kalpurush" pitchFamily="2" charset="0"/>
                            </a:rPr>
                            <m:t>প্রকৃত</m:t>
                          </m:r>
                          <m:r>
                            <a:rPr lang="en-US" sz="2400" i="1" dirty="0">
                              <a:solidFill>
                                <a:srgbClr val="0070C0"/>
                              </a:solidFill>
                              <a:latin typeface="Cambria Math"/>
                              <a:cs typeface="Kalpurush" pitchFamily="2" charset="0"/>
                            </a:rPr>
                            <m:t> </m:t>
                          </m:r>
                          <m:r>
                            <a:rPr lang="en-US" sz="2400" i="1" dirty="0">
                              <a:solidFill>
                                <a:srgbClr val="0070C0"/>
                              </a:solidFill>
                              <a:latin typeface="Cambria Math"/>
                              <a:cs typeface="Kalpurush" pitchFamily="2" charset="0"/>
                            </a:rPr>
                            <m:t>প্রসারণ</m:t>
                          </m:r>
                          <m:r>
                            <a:rPr lang="en-US" sz="2400" i="1" dirty="0">
                              <a:solidFill>
                                <a:srgbClr val="0070C0"/>
                              </a:solidFill>
                              <a:latin typeface="Cambria Math"/>
                              <a:cs typeface="Kalpurush" pitchFamily="2" charset="0"/>
                            </a:rPr>
                            <m:t> </m:t>
                          </m:r>
                        </m:num>
                        <m:den>
                          <m:r>
                            <a:rPr lang="as-IN" sz="2400" i="1" dirty="0">
                              <a:solidFill>
                                <a:srgbClr val="0070C0"/>
                              </a:solidFill>
                              <a:latin typeface="Cambria Math"/>
                              <a:cs typeface="Kalpurush" pitchFamily="2" charset="0"/>
                            </a:rPr>
                            <m:t>প্রাথমিক</m:t>
                          </m:r>
                          <m:r>
                            <a:rPr lang="en-US" sz="2400" i="1" dirty="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আয়তন</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en-US" sz="2400" b="1" dirty="0" smtClean="0">
                  <a:solidFill>
                    <a:srgbClr val="00B050"/>
                  </a:solidFill>
                  <a:latin typeface="Kalpurush" pitchFamily="2" charset="0"/>
                  <a:cs typeface="Kalpurush" pitchFamily="2" charset="0"/>
                </a:endParaRPr>
              </a:p>
              <a:p>
                <a:pPr>
                  <a:spcAft>
                    <a:spcPts val="1200"/>
                  </a:spcAft>
                </a:pPr>
                <a:r>
                  <a:rPr lang="en-US" sz="2400" b="1" dirty="0" err="1">
                    <a:solidFill>
                      <a:srgbClr val="00B050"/>
                    </a:solidFill>
                    <a:latin typeface="Kalpurush" pitchFamily="2" charset="0"/>
                    <a:cs typeface="Kalpurush" pitchFamily="2" charset="0"/>
                  </a:rPr>
                  <a:t>মাত্রা</a:t>
                </a:r>
                <a:r>
                  <a:rPr lang="en-US" sz="2400" b="1" dirty="0">
                    <a:solidFill>
                      <a:srgbClr val="00B050"/>
                    </a:solidFill>
                    <a:latin typeface="Kalpurush" pitchFamily="2" charset="0"/>
                    <a:cs typeface="Kalpurush" pitchFamily="2" charset="0"/>
                  </a:rPr>
                  <a:t> </a:t>
                </a:r>
                <a:r>
                  <a:rPr lang="as-IN" sz="2400" b="1" dirty="0">
                    <a:solidFill>
                      <a:srgbClr val="00B050"/>
                    </a:solidFill>
                    <a:latin typeface="Kalpurush" pitchFamily="2" charset="0"/>
                    <a:cs typeface="Kalpurush" pitchFamily="2" charset="0"/>
                  </a:rPr>
                  <a:t>: </a:t>
                </a:r>
                <a14:m>
                  <m:oMath xmlns:m="http://schemas.openxmlformats.org/officeDocument/2006/math">
                    <m:sSub>
                      <m:sSubPr>
                        <m:ctrlPr>
                          <a:rPr lang="en-US" sz="2400" b="0" i="1" dirty="0" smtClean="0">
                            <a:solidFill>
                              <a:srgbClr val="0070C0"/>
                            </a:solidFill>
                            <a:latin typeface="Cambria Math"/>
                            <a:ea typeface="Cambria Math"/>
                            <a:cs typeface="Kalpurush" pitchFamily="2" charset="0"/>
                          </a:rPr>
                        </m:ctrlPr>
                      </m:sSubPr>
                      <m:e>
                        <m:r>
                          <a:rPr lang="as-IN" sz="2400" i="1" dirty="0" smtClean="0">
                            <a:solidFill>
                              <a:srgbClr val="0070C0"/>
                            </a:solidFill>
                            <a:latin typeface="Cambria Math"/>
                            <a:ea typeface="Cambria Math"/>
                            <a:cs typeface="Kalpurush" pitchFamily="2" charset="0"/>
                          </a:rPr>
                          <m:t>𝛾</m:t>
                        </m:r>
                      </m:e>
                      <m:sub>
                        <m:r>
                          <a:rPr lang="en-US" sz="2400" b="0" i="1" dirty="0" smtClean="0">
                            <a:solidFill>
                              <a:srgbClr val="0070C0"/>
                            </a:solidFill>
                            <a:latin typeface="Cambria Math"/>
                            <a:ea typeface="Cambria Math"/>
                            <a:cs typeface="Kalpurush" pitchFamily="2" charset="0"/>
                          </a:rPr>
                          <m:t>𝑟</m:t>
                        </m:r>
                      </m:sub>
                    </m:sSub>
                    <m:r>
                      <a:rPr lang="en-US" sz="2400" b="0" i="1" dirty="0" smtClean="0">
                        <a:solidFill>
                          <a:srgbClr val="0070C0"/>
                        </a:solidFill>
                        <a:latin typeface="Cambria Math"/>
                        <a:ea typeface="Cambria Math"/>
                        <a:cs typeface="Kalpurush" pitchFamily="2" charset="0"/>
                      </a:rPr>
                      <m:t> </m:t>
                    </m:r>
                    <m:r>
                      <a:rPr lang="en-US" sz="2400" b="0" i="1" dirty="0" smtClean="0">
                        <a:solidFill>
                          <a:srgbClr val="0070C0"/>
                        </a:solidFill>
                        <a:latin typeface="Cambria Math"/>
                        <a:ea typeface="Cambria Math"/>
                        <a:cs typeface="Kalpurush" pitchFamily="2" charset="0"/>
                      </a:rPr>
                      <m:t>এর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b="0" i="1" dirty="0" smtClean="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num>
                      <m:den>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i="1" dirty="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en-US" sz="2400" b="0" i="1" dirty="0" smtClean="0">
                            <a:solidFill>
                              <a:srgbClr val="0070C0"/>
                            </a:solidFill>
                            <a:latin typeface="Cambria Math"/>
                            <a:cs typeface="Kalpurush" pitchFamily="2" charset="0"/>
                          </a:rPr>
                          <m:t>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14:m>
                  <m:oMath xmlns:m="http://schemas.openxmlformats.org/officeDocument/2006/math">
                    <m:r>
                      <a:rPr lang="as-IN" sz="2400" i="1" dirty="0">
                        <a:solidFill>
                          <a:srgbClr val="0070C0"/>
                        </a:solidFill>
                        <a:latin typeface="Cambria Math"/>
                        <a:cs typeface="Kalpurush" pitchFamily="2" charset="0"/>
                      </a:rPr>
                      <m:t>= </m:t>
                    </m:r>
                    <m:f>
                      <m:fPr>
                        <m:ctrlPr>
                          <a:rPr lang="as-IN" sz="2400" i="1" dirty="0">
                            <a:solidFill>
                              <a:srgbClr val="0070C0"/>
                            </a:solidFill>
                            <a:latin typeface="Cambria Math"/>
                            <a:cs typeface="Kalpurush" pitchFamily="2" charset="0"/>
                          </a:rPr>
                        </m:ctrlPr>
                      </m:fPr>
                      <m:num>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𝐿</m:t>
                            </m:r>
                          </m:e>
                          <m:sup>
                            <m:r>
                              <a:rPr lang="en-US" sz="2400" b="0" i="1" dirty="0" smtClean="0">
                                <a:solidFill>
                                  <a:srgbClr val="0070C0"/>
                                </a:solidFill>
                                <a:latin typeface="Cambria Math"/>
                                <a:cs typeface="Kalpurush" pitchFamily="2" charset="0"/>
                              </a:rPr>
                              <m:t>3</m:t>
                            </m:r>
                          </m:sup>
                        </m:sSup>
                        <m:r>
                          <a:rPr lang="en-US" sz="2400" b="0" i="1" dirty="0" smtClean="0">
                            <a:solidFill>
                              <a:srgbClr val="0070C0"/>
                            </a:solidFill>
                            <a:latin typeface="Cambria Math"/>
                            <a:cs typeface="Kalpurush" pitchFamily="2" charset="0"/>
                          </a:rPr>
                          <m:t>]</m:t>
                        </m:r>
                      </m:num>
                      <m:den>
                        <m:d>
                          <m:dPr>
                            <m:begChr m:val="["/>
                            <m:endChr m:val="]"/>
                            <m:ctrlPr>
                              <a:rPr lang="en-US" sz="2400" b="0" i="1" dirty="0" smtClean="0">
                                <a:solidFill>
                                  <a:srgbClr val="0070C0"/>
                                </a:solidFill>
                                <a:latin typeface="Cambria Math"/>
                                <a:cs typeface="Kalpurush" pitchFamily="2" charset="0"/>
                              </a:rPr>
                            </m:ctrlPr>
                          </m:dPr>
                          <m:e>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𝐿</m:t>
                                </m:r>
                              </m:e>
                              <m:sup>
                                <m:r>
                                  <a:rPr lang="en-US" sz="2400" b="0" i="1" dirty="0" smtClean="0">
                                    <a:solidFill>
                                      <a:srgbClr val="0070C0"/>
                                    </a:solidFill>
                                    <a:latin typeface="Cambria Math"/>
                                    <a:cs typeface="Kalpurush" pitchFamily="2" charset="0"/>
                                  </a:rPr>
                                  <m:t>3</m:t>
                                </m:r>
                              </m:sup>
                            </m:sSup>
                          </m:e>
                        </m:d>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ea typeface="Cambria Math"/>
                            <a:cs typeface="Kalpurush" pitchFamily="2" charset="0"/>
                          </a:rPr>
                          <m:t>𝜃</m:t>
                        </m:r>
                        <m:r>
                          <a:rPr lang="en-US" sz="2400" b="0" i="1" dirty="0" smtClean="0">
                            <a:solidFill>
                              <a:srgbClr val="0070C0"/>
                            </a:solidFill>
                            <a:latin typeface="Cambria Math"/>
                            <a:cs typeface="Kalpurush" pitchFamily="2" charset="0"/>
                          </a:rPr>
                          <m:t>]</m:t>
                        </m:r>
                        <m:r>
                          <a:rPr lang="en-US" sz="2400" i="1" dirty="0">
                            <a:solidFill>
                              <a:srgbClr val="0070C0"/>
                            </a:solidFill>
                            <a:latin typeface="Cambria Math"/>
                            <a:cs typeface="Kalpurush" pitchFamily="2" charset="0"/>
                          </a:rPr>
                          <m:t> </m:t>
                        </m:r>
                      </m:den>
                    </m:f>
                    <m:r>
                      <a:rPr lang="en-US"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𝜃</m:t>
                        </m:r>
                      </m:e>
                      <m:sup>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1</m:t>
                        </m:r>
                      </m:sup>
                    </m:sSup>
                    <m:r>
                      <a:rPr lang="en-US" sz="2400" b="0" i="1" dirty="0" smtClean="0">
                        <a:solidFill>
                          <a:srgbClr val="0070C0"/>
                        </a:solidFill>
                        <a:latin typeface="Cambria Math"/>
                        <a:cs typeface="Kalpurush" pitchFamily="2" charset="0"/>
                      </a:rPr>
                      <m:t>]</m:t>
                    </m:r>
                    <m:r>
                      <a:rPr lang="as-IN" sz="2400" i="1" dirty="0">
                        <a:solidFill>
                          <a:srgbClr val="0070C0"/>
                        </a:solidFill>
                        <a:latin typeface="Cambria Math"/>
                        <a:cs typeface="Kalpurush" pitchFamily="2" charset="0"/>
                      </a:rPr>
                      <m:t> </m:t>
                    </m:r>
                  </m:oMath>
                </a14:m>
                <a:endParaRPr lang="as-IN" sz="2400" dirty="0">
                  <a:solidFill>
                    <a:srgbClr val="0070C0"/>
                  </a:solidFill>
                  <a:latin typeface="Kalpurush" pitchFamily="2" charset="0"/>
                  <a:cs typeface="Kalpurush" pitchFamily="2" charset="0"/>
                </a:endParaRPr>
              </a:p>
              <a:p>
                <a:pPr>
                  <a:spcAft>
                    <a:spcPts val="1200"/>
                  </a:spcAft>
                </a:pPr>
                <a:r>
                  <a:rPr lang="en-US" sz="2400" b="1" dirty="0" err="1" smtClean="0">
                    <a:solidFill>
                      <a:srgbClr val="00B050"/>
                    </a:solidFill>
                    <a:latin typeface="Kalpurush" pitchFamily="2" charset="0"/>
                    <a:cs typeface="Kalpurush" pitchFamily="2" charset="0"/>
                  </a:rPr>
                  <a:t>একক</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14:m>
                  <m:oMath xmlns:m="http://schemas.openxmlformats.org/officeDocument/2006/math">
                    <m:sSub>
                      <m:sSubPr>
                        <m:ctrlPr>
                          <a:rPr lang="en-US" sz="2400" b="0" i="1" dirty="0" smtClean="0">
                            <a:solidFill>
                              <a:srgbClr val="0070C0"/>
                            </a:solidFill>
                            <a:latin typeface="Cambria Math"/>
                            <a:ea typeface="Cambria Math"/>
                            <a:cs typeface="Kalpurush" pitchFamily="2" charset="0"/>
                          </a:rPr>
                        </m:ctrlPr>
                      </m:sSubPr>
                      <m:e>
                        <m:r>
                          <a:rPr lang="as-IN" sz="2400" i="1" dirty="0" smtClean="0">
                            <a:solidFill>
                              <a:srgbClr val="0070C0"/>
                            </a:solidFill>
                            <a:latin typeface="Cambria Math"/>
                            <a:ea typeface="Cambria Math"/>
                            <a:cs typeface="Kalpurush" pitchFamily="2" charset="0"/>
                          </a:rPr>
                          <m:t>𝛾</m:t>
                        </m:r>
                      </m:e>
                      <m:sub>
                        <m:r>
                          <a:rPr lang="en-US" sz="2400" b="0" i="1" dirty="0" smtClean="0">
                            <a:solidFill>
                              <a:srgbClr val="0070C0"/>
                            </a:solidFill>
                            <a:latin typeface="Cambria Math"/>
                            <a:ea typeface="Cambria Math"/>
                            <a:cs typeface="Kalpurush" pitchFamily="2" charset="0"/>
                          </a:rPr>
                          <m:t>𝑟</m:t>
                        </m:r>
                      </m:sub>
                    </m:sSub>
                    <m:r>
                      <a:rPr lang="en-US" sz="2400" i="1" dirty="0">
                        <a:solidFill>
                          <a:srgbClr val="0070C0"/>
                        </a:solidFill>
                        <a:latin typeface="Cambria Math"/>
                        <a:ea typeface="Cambria Math"/>
                        <a:cs typeface="Kalpurush" pitchFamily="2" charset="0"/>
                      </a:rPr>
                      <m:t> </m:t>
                    </m:r>
                    <m:r>
                      <a:rPr lang="en-US" sz="2400" i="1" dirty="0">
                        <a:solidFill>
                          <a:srgbClr val="0070C0"/>
                        </a:solidFill>
                        <a:latin typeface="Cambria Math"/>
                        <a:ea typeface="Cambria Math"/>
                        <a:cs typeface="Kalpurush" pitchFamily="2" charset="0"/>
                      </a:rPr>
                      <m:t>এর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num>
                      <m:den>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 </m:t>
                        </m:r>
                        <m:r>
                          <a:rPr lang="as-IN" sz="2400" i="1" dirty="0">
                            <a:solidFill>
                              <a:srgbClr val="0070C0"/>
                            </a:solidFill>
                            <a:latin typeface="Cambria Math"/>
                            <a:cs typeface="Kalpurush" pitchFamily="2" charset="0"/>
                          </a:rPr>
                          <m:t>উষ্ণতা</m:t>
                        </m:r>
                        <m:r>
                          <a:rPr lang="en-US" sz="2400" i="1" dirty="0">
                            <a:solidFill>
                              <a:srgbClr val="0070C0"/>
                            </a:solidFill>
                            <a:latin typeface="Cambria Math"/>
                            <a:cs typeface="Kalpurush" pitchFamily="2" charset="0"/>
                          </a:rPr>
                          <m:t>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endParaRPr lang="en-US" sz="2400" dirty="0" smtClean="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CGS </a:t>
                </a:r>
                <a:r>
                  <a:rPr lang="en-US" sz="2400" dirty="0" err="1" smtClean="0">
                    <a:solidFill>
                      <a:srgbClr val="0070C0"/>
                    </a:solidFill>
                    <a:latin typeface="Kalpurush" pitchFamily="2" charset="0"/>
                    <a:cs typeface="Kalpurush" pitchFamily="2" charset="0"/>
                  </a:rPr>
                  <a:t>পদ্ধতিতে</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IN" sz="2400" i="1" dirty="0" smtClean="0">
                            <a:solidFill>
                              <a:srgbClr val="0070C0"/>
                            </a:solidFill>
                            <a:latin typeface="Cambria Math"/>
                            <a:ea typeface="Cambria Math"/>
                            <a:cs typeface="Kalpurush" pitchFamily="2" charset="0"/>
                          </a:rPr>
                          <m:t>℃</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SI </a:t>
                </a:r>
                <a:r>
                  <a:rPr lang="en-US" sz="2400" dirty="0" err="1">
                    <a:solidFill>
                      <a:srgbClr val="0070C0"/>
                    </a:solidFill>
                    <a:latin typeface="Kalpurush" pitchFamily="2" charset="0"/>
                    <a:cs typeface="Kalpurush" pitchFamily="2" charset="0"/>
                  </a:rPr>
                  <a:t>পদ্ধতিতে</a:t>
                </a:r>
                <a:r>
                  <a:rPr lang="en-US"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𝐾</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 অন্যান্য </a:t>
                </a:r>
                <a:r>
                  <a:rPr lang="en-IN" sz="2400" dirty="0" err="1" smtClean="0">
                    <a:solidFill>
                      <a:srgbClr val="0070C0"/>
                    </a:solidFill>
                    <a:latin typeface="Kalpurush" pitchFamily="2" charset="0"/>
                    <a:cs typeface="Kalpurush" pitchFamily="2" charset="0"/>
                  </a:rPr>
                  <a:t>একক</a:t>
                </a:r>
                <a:r>
                  <a:rPr lang="en-IN" sz="2400" dirty="0" smtClean="0">
                    <a:solidFill>
                      <a:srgbClr val="0070C0"/>
                    </a:solidFill>
                    <a:latin typeface="Kalpurush" pitchFamily="2" charset="0"/>
                    <a:cs typeface="Kalpurush" pitchFamily="2" charset="0"/>
                  </a:rPr>
                  <a:t> - </a:t>
                </a:r>
                <a14:m>
                  <m:oMath xmlns:m="http://schemas.openxmlformats.org/officeDocument/2006/math">
                    <m:sSup>
                      <m:sSupPr>
                        <m:ctrlPr>
                          <a:rPr lang="en-US" sz="2400" b="0" i="1" smtClean="0">
                            <a:solidFill>
                              <a:srgbClr val="0070C0"/>
                            </a:solidFill>
                            <a:latin typeface="Cambria Math"/>
                            <a:ea typeface="Cambria Math"/>
                            <a:cs typeface="Kalpurush" pitchFamily="2" charset="0"/>
                          </a:rPr>
                        </m:ctrlPr>
                      </m:sSupPr>
                      <m:e>
                        <m:r>
                          <a:rPr lang="en-IN" sz="2400" i="1" smtClean="0">
                            <a:solidFill>
                              <a:srgbClr val="0070C0"/>
                            </a:solidFill>
                            <a:latin typeface="Cambria Math"/>
                            <a:ea typeface="Cambria Math"/>
                            <a:cs typeface="Kalpurush" pitchFamily="2" charset="0"/>
                          </a:rPr>
                          <m:t>℉</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oMath>
                </a14:m>
                <a:endParaRPr lang="en-IN" sz="2400" dirty="0" smtClean="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তর</a:t>
                </a:r>
                <a:r>
                  <a:rPr lang="en-US" sz="2400" dirty="0" err="1" smtClean="0">
                    <a:solidFill>
                      <a:srgbClr val="0070C0"/>
                    </a:solidFill>
                    <a:latin typeface="Kalpurush" pitchFamily="2" charset="0"/>
                    <a:cs typeface="Kalpurush" pitchFamily="2" charset="0"/>
                  </a:rPr>
                  <a:t>লের</a:t>
                </a:r>
                <a:r>
                  <a:rPr lang="as-IN" sz="2400" dirty="0" smtClean="0">
                    <a:solidFill>
                      <a:srgbClr val="0070C0"/>
                    </a:solidFill>
                    <a:latin typeface="Kalpurush" pitchFamily="2" charset="0"/>
                    <a:cs typeface="Kalpurush" pitchFamily="2" charset="0"/>
                  </a:rPr>
                  <a:t> প্রকৃত </a:t>
                </a:r>
                <a:r>
                  <a:rPr lang="as-IN" sz="2400" dirty="0">
                    <a:solidFill>
                      <a:srgbClr val="0070C0"/>
                    </a:solidFill>
                    <a:latin typeface="Kalpurush" pitchFamily="2" charset="0"/>
                    <a:cs typeface="Kalpurush" pitchFamily="2" charset="0"/>
                  </a:rPr>
                  <a:t>আয়তন প্রসারণ </a:t>
                </a:r>
                <a:r>
                  <a:rPr lang="as-IN" sz="2400" dirty="0" smtClean="0">
                    <a:solidFill>
                      <a:srgbClr val="0070C0"/>
                    </a:solidFill>
                    <a:latin typeface="Kalpurush" pitchFamily="2" charset="0"/>
                    <a:cs typeface="Kalpurush" pitchFamily="2" charset="0"/>
                  </a:rPr>
                  <a:t>গুণাঙ্ক</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i="1" dirty="0" smtClean="0">
                        <a:solidFill>
                          <a:srgbClr val="0070C0"/>
                        </a:solidFill>
                        <a:latin typeface="Cambria Math"/>
                        <a:cs typeface="Kalpurush" pitchFamily="2" charset="0"/>
                      </a:rPr>
                      <m:t>(</m:t>
                    </m:r>
                    <m:sSub>
                      <m:sSubPr>
                        <m:ctrlPr>
                          <a:rPr lang="en-US" sz="2400" b="0" i="1" dirty="0" smtClean="0">
                            <a:solidFill>
                              <a:srgbClr val="0070C0"/>
                            </a:solidFill>
                            <a:latin typeface="Cambria Math"/>
                            <a:ea typeface="Cambria Math"/>
                            <a:cs typeface="Kalpurush" pitchFamily="2" charset="0"/>
                          </a:rPr>
                        </m:ctrlPr>
                      </m:sSubPr>
                      <m:e>
                        <m:r>
                          <a:rPr lang="en-US" sz="2400" i="1" dirty="0" smtClean="0">
                            <a:solidFill>
                              <a:srgbClr val="0070C0"/>
                            </a:solidFill>
                            <a:latin typeface="Cambria Math"/>
                            <a:ea typeface="Cambria Math"/>
                            <a:cs typeface="Kalpurush" pitchFamily="2" charset="0"/>
                          </a:rPr>
                          <m:t>𝛾</m:t>
                        </m:r>
                      </m:e>
                      <m:sub>
                        <m:r>
                          <a:rPr lang="en-US" sz="2400" b="0" i="1" dirty="0" smtClean="0">
                            <a:solidFill>
                              <a:srgbClr val="0070C0"/>
                            </a:solidFill>
                            <a:latin typeface="Cambria Math"/>
                            <a:ea typeface="Cambria Math"/>
                            <a:cs typeface="Kalpurush" pitchFamily="2" charset="0"/>
                          </a:rPr>
                          <m:t>𝑟</m:t>
                        </m:r>
                      </m:sub>
                    </m:sSub>
                    <m:r>
                      <a:rPr lang="en-US" sz="2400" i="1" dirty="0" smtClean="0">
                        <a:solidFill>
                          <a:srgbClr val="0070C0"/>
                        </a:solidFill>
                        <a:latin typeface="Cambria Math"/>
                        <a:cs typeface="Kalpurush" pitchFamily="2" charset="0"/>
                      </a:rPr>
                      <m:t>)</m:t>
                    </m:r>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এবং</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আপাত</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আয়তন প্রসারণ </a:t>
                </a:r>
                <a:r>
                  <a:rPr lang="as-IN" sz="2400" dirty="0" smtClean="0">
                    <a:solidFill>
                      <a:srgbClr val="0070C0"/>
                    </a:solidFill>
                    <a:latin typeface="Kalpurush" pitchFamily="2" charset="0"/>
                    <a:cs typeface="Kalpurush" pitchFamily="2" charset="0"/>
                  </a:rPr>
                  <a:t>গুণাঙ্ক</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i="1" dirty="0" smtClean="0">
                        <a:solidFill>
                          <a:srgbClr val="0070C0"/>
                        </a:solidFill>
                        <a:latin typeface="Cambria Math"/>
                        <a:cs typeface="Kalpurush" pitchFamily="2" charset="0"/>
                      </a:rPr>
                      <m:t>(</m:t>
                    </m:r>
                    <m:sSub>
                      <m:sSubPr>
                        <m:ctrlPr>
                          <a:rPr lang="en-US" sz="2400" b="0" i="1" dirty="0" smtClean="0">
                            <a:solidFill>
                              <a:srgbClr val="0070C0"/>
                            </a:solidFill>
                            <a:latin typeface="Cambria Math"/>
                            <a:ea typeface="Cambria Math"/>
                            <a:cs typeface="Kalpurush" pitchFamily="2" charset="0"/>
                          </a:rPr>
                        </m:ctrlPr>
                      </m:sSubPr>
                      <m:e>
                        <m:r>
                          <a:rPr lang="en-US" sz="2400" i="1" dirty="0" smtClean="0">
                            <a:solidFill>
                              <a:srgbClr val="0070C0"/>
                            </a:solidFill>
                            <a:latin typeface="Cambria Math"/>
                            <a:ea typeface="Cambria Math"/>
                            <a:cs typeface="Kalpurush" pitchFamily="2" charset="0"/>
                          </a:rPr>
                          <m:t>𝛾</m:t>
                        </m:r>
                      </m:e>
                      <m:sub>
                        <m:r>
                          <a:rPr lang="en-US" sz="2400" b="0" i="1" dirty="0" smtClean="0">
                            <a:solidFill>
                              <a:srgbClr val="0070C0"/>
                            </a:solidFill>
                            <a:latin typeface="Cambria Math"/>
                            <a:ea typeface="Cambria Math"/>
                            <a:cs typeface="Kalpurush" pitchFamily="2" charset="0"/>
                          </a:rPr>
                          <m:t>𝑎</m:t>
                        </m:r>
                      </m:sub>
                    </m:sSub>
                    <m:r>
                      <a:rPr lang="en-US" sz="2400" i="1" dirty="0" smtClean="0">
                        <a:solidFill>
                          <a:srgbClr val="0070C0"/>
                        </a:solidFill>
                        <a:latin typeface="Cambria Math"/>
                        <a:cs typeface="Kalpurush" pitchFamily="2" charset="0"/>
                      </a:rPr>
                      <m:t>)</m:t>
                    </m:r>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এর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মধ্যে</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সম্পর্ক</a:t>
                </a:r>
                <a:r>
                  <a:rPr lang="en-US" sz="2400" dirty="0" smtClean="0">
                    <a:solidFill>
                      <a:srgbClr val="0070C0"/>
                    </a:solidFill>
                    <a:latin typeface="Kalpurush" pitchFamily="2" charset="0"/>
                    <a:cs typeface="Kalpurush" pitchFamily="2" charset="0"/>
                  </a:rPr>
                  <a:t> : </a:t>
                </a:r>
              </a:p>
              <a:p>
                <a:pPr algn="ctr">
                  <a:spcAft>
                    <a:spcPts val="1200"/>
                  </a:spcAft>
                </a:pPr>
                <a14:m>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as-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𝑟</m:t>
                        </m:r>
                      </m:sub>
                    </m:sSub>
                    <m:r>
                      <a:rPr lang="en-US" sz="2400" b="0" i="1" smtClean="0">
                        <a:solidFill>
                          <a:srgbClr val="0070C0"/>
                        </a:solidFill>
                        <a:latin typeface="Cambria Math"/>
                        <a:ea typeface="Cambria Math"/>
                        <a:cs typeface="Kalpurush" pitchFamily="2" charset="0"/>
                      </a:rPr>
                      <m:t>= </m:t>
                    </m:r>
                    <m:sSub>
                      <m:sSubPr>
                        <m:ctrlPr>
                          <a:rPr lang="en-US" sz="2400" b="0" i="1" smtClean="0">
                            <a:solidFill>
                              <a:srgbClr val="0070C0"/>
                            </a:solidFill>
                            <a:latin typeface="Cambria Math"/>
                            <a:ea typeface="Cambria Math"/>
                            <a:cs typeface="Kalpurush" pitchFamily="2" charset="0"/>
                          </a:rPr>
                        </m:ctrlPr>
                      </m:sSubPr>
                      <m:e>
                        <m:r>
                          <a:rPr lang="en-US" sz="2400" b="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𝑎</m:t>
                        </m:r>
                      </m:sub>
                    </m:sSub>
                    <m:r>
                      <a:rPr lang="en-US" sz="2400" b="0" i="1" smtClean="0">
                        <a:solidFill>
                          <a:srgbClr val="0070C0"/>
                        </a:solidFill>
                        <a:latin typeface="Cambria Math"/>
                        <a:ea typeface="Cambria Math"/>
                        <a:cs typeface="Kalpurush" pitchFamily="2" charset="0"/>
                      </a:rPr>
                      <m:t>+</m:t>
                    </m:r>
                    <m:sSub>
                      <m:sSubPr>
                        <m:ctrlPr>
                          <a:rPr lang="en-US" sz="2400" b="0" i="1" smtClean="0">
                            <a:solidFill>
                              <a:srgbClr val="0070C0"/>
                            </a:solidFill>
                            <a:latin typeface="Cambria Math"/>
                            <a:ea typeface="Cambria Math"/>
                            <a:cs typeface="Kalpurush" pitchFamily="2" charset="0"/>
                          </a:rPr>
                        </m:ctrlPr>
                      </m:sSubPr>
                      <m:e>
                        <m:r>
                          <a:rPr lang="en-US" sz="2400" b="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𝑔</m:t>
                        </m:r>
                      </m:sub>
                    </m:sSub>
                  </m:oMath>
                </a14:m>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US"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𝑔</m:t>
                        </m:r>
                      </m:sub>
                    </m:sSub>
                  </m:oMath>
                </a14:m>
                <a:r>
                  <a:rPr lang="en-US" sz="2400" dirty="0" smtClean="0">
                    <a:solidFill>
                      <a:srgbClr val="0070C0"/>
                    </a:solidFill>
                    <a:latin typeface="Kalpurush" pitchFamily="2" charset="0"/>
                    <a:cs typeface="Kalpurush" pitchFamily="2" charset="0"/>
                  </a:rPr>
                  <a:t> = </a:t>
                </a:r>
                <a:r>
                  <a:rPr lang="en-US" sz="2400" dirty="0" err="1" smtClean="0">
                    <a:solidFill>
                      <a:srgbClr val="0070C0"/>
                    </a:solidFill>
                    <a:latin typeface="Kalpurush" pitchFamily="2" charset="0"/>
                    <a:cs typeface="Kalpurush" pitchFamily="2" charset="0"/>
                  </a:rPr>
                  <a:t>পাত্রের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গুণাঙ্ক</a:t>
                </a:r>
                <a:r>
                  <a:rPr lang="en-US" sz="2400" dirty="0" smtClean="0">
                    <a:solidFill>
                      <a:srgbClr val="0070C0"/>
                    </a:solidFill>
                    <a:latin typeface="Kalpurush" pitchFamily="2" charset="0"/>
                    <a:cs typeface="Kalpurush" pitchFamily="2" charset="0"/>
                  </a:rPr>
                  <a:t>। </a:t>
                </a:r>
              </a:p>
              <a:p>
                <a:pPr>
                  <a:spcAft>
                    <a:spcPts val="1200"/>
                  </a:spcAft>
                </a:pPr>
                <a:r>
                  <a:rPr lang="en-US" sz="2400" dirty="0" err="1" smtClean="0">
                    <a:solidFill>
                      <a:srgbClr val="0070C0"/>
                    </a:solidFill>
                    <a:latin typeface="Kalpurush" pitchFamily="2" charset="0"/>
                    <a:cs typeface="Kalpurush" pitchFamily="2" charset="0"/>
                  </a:rPr>
                  <a:t>যদি</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পাত্রের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তরলের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তুলনায়</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নগণ্য</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হয়</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তাহলে</a:t>
                </a:r>
                <a:r>
                  <a:rPr lang="en-US" sz="2400" dirty="0" smtClean="0">
                    <a:solidFill>
                      <a:srgbClr val="0070C0"/>
                    </a:solidFill>
                    <a:latin typeface="Kalpurush" pitchFamily="2" charset="0"/>
                    <a:cs typeface="Kalpurush" pitchFamily="2" charset="0"/>
                  </a:rPr>
                  <a:t>, </a:t>
                </a:r>
              </a:p>
              <a:p>
                <a:pPr algn="ctr">
                  <a:spcAft>
                    <a:spcPts val="1200"/>
                  </a:spcAft>
                </a:pPr>
                <a:r>
                  <a:rPr lang="as-IN" sz="2400" dirty="0" smtClean="0">
                    <a:solidFill>
                      <a:srgbClr val="0070C0"/>
                    </a:solidFill>
                    <a:latin typeface="Kalpurush" pitchFamily="2" charset="0"/>
                    <a:cs typeface="Kalpurush" pitchFamily="2" charset="0"/>
                  </a:rPr>
                  <a:t>প্রকৃত </a:t>
                </a:r>
                <a:r>
                  <a:rPr lang="as-IN" sz="2400" dirty="0">
                    <a:solidFill>
                      <a:srgbClr val="0070C0"/>
                    </a:solidFill>
                    <a:latin typeface="Kalpurush" pitchFamily="2" charset="0"/>
                    <a:cs typeface="Kalpurush" pitchFamily="2" charset="0"/>
                  </a:rPr>
                  <a:t>আয়তন প্রসারণ গুণাঙ্ক</a:t>
                </a:r>
                <a:r>
                  <a:rPr lang="en-US" sz="2400" dirty="0">
                    <a:solidFill>
                      <a:srgbClr val="0070C0"/>
                    </a:solidFill>
                    <a:latin typeface="Kalpurush" pitchFamily="2" charset="0"/>
                    <a:cs typeface="Kalpurush" pitchFamily="2" charset="0"/>
                  </a:rPr>
                  <a:t> </a:t>
                </a:r>
                <a14:m>
                  <m:oMath xmlns:m="http://schemas.openxmlformats.org/officeDocument/2006/math">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ea typeface="Cambria Math"/>
                            <a:cs typeface="Kalpurush" pitchFamily="2" charset="0"/>
                          </a:rPr>
                        </m:ctrlPr>
                      </m:sSubPr>
                      <m:e>
                        <m:r>
                          <a:rPr lang="en-US" sz="2400" i="1" dirty="0">
                            <a:solidFill>
                              <a:srgbClr val="0070C0"/>
                            </a:solidFill>
                            <a:latin typeface="Cambria Math"/>
                            <a:ea typeface="Cambria Math"/>
                            <a:cs typeface="Kalpurush" pitchFamily="2" charset="0"/>
                          </a:rPr>
                          <m:t>𝛾</m:t>
                        </m:r>
                      </m:e>
                      <m:sub>
                        <m:r>
                          <a:rPr lang="en-US" sz="2400" i="1" dirty="0">
                            <a:solidFill>
                              <a:srgbClr val="0070C0"/>
                            </a:solidFill>
                            <a:latin typeface="Cambria Math"/>
                            <a:ea typeface="Cambria Math"/>
                            <a:cs typeface="Kalpurush" pitchFamily="2" charset="0"/>
                          </a:rPr>
                          <m:t>𝑟</m:t>
                        </m:r>
                      </m:sub>
                    </m:sSub>
                    <m:r>
                      <a:rPr lang="en-US" sz="2400" i="1" dirty="0">
                        <a:solidFill>
                          <a:srgbClr val="0070C0"/>
                        </a:solidFill>
                        <a:latin typeface="Cambria Math"/>
                        <a:cs typeface="Kalpurush" pitchFamily="2" charset="0"/>
                      </a:rPr>
                      <m:t>)</m:t>
                    </m:r>
                  </m:oMath>
                </a14:m>
                <a:r>
                  <a:rPr lang="en-US" sz="2400" dirty="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আপাত</a:t>
                </a:r>
                <a:r>
                  <a:rPr lang="as-IN" sz="2400" dirty="0">
                    <a:solidFill>
                      <a:srgbClr val="0070C0"/>
                    </a:solidFill>
                    <a:latin typeface="Kalpurush" pitchFamily="2" charset="0"/>
                    <a:cs typeface="Kalpurush" pitchFamily="2" charset="0"/>
                  </a:rPr>
                  <a:t> আয়তন প্রসারণ গুণাঙ্ক</a:t>
                </a:r>
                <a:r>
                  <a:rPr lang="en-US" sz="2400" dirty="0">
                    <a:solidFill>
                      <a:srgbClr val="0070C0"/>
                    </a:solidFill>
                    <a:latin typeface="Kalpurush" pitchFamily="2" charset="0"/>
                    <a:cs typeface="Kalpurush" pitchFamily="2" charset="0"/>
                  </a:rPr>
                  <a:t> </a:t>
                </a:r>
                <a14:m>
                  <m:oMath xmlns:m="http://schemas.openxmlformats.org/officeDocument/2006/math">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ea typeface="Cambria Math"/>
                            <a:cs typeface="Kalpurush" pitchFamily="2" charset="0"/>
                          </a:rPr>
                        </m:ctrlPr>
                      </m:sSubPr>
                      <m:e>
                        <m:r>
                          <a:rPr lang="en-US" sz="2400" i="1" dirty="0">
                            <a:solidFill>
                              <a:srgbClr val="0070C0"/>
                            </a:solidFill>
                            <a:latin typeface="Cambria Math"/>
                            <a:ea typeface="Cambria Math"/>
                            <a:cs typeface="Kalpurush" pitchFamily="2" charset="0"/>
                          </a:rPr>
                          <m:t>𝛾</m:t>
                        </m:r>
                      </m:e>
                      <m:sub>
                        <m:r>
                          <a:rPr lang="en-US" sz="2400" i="1" dirty="0">
                            <a:solidFill>
                              <a:srgbClr val="0070C0"/>
                            </a:solidFill>
                            <a:latin typeface="Cambria Math"/>
                            <a:ea typeface="Cambria Math"/>
                            <a:cs typeface="Kalpurush" pitchFamily="2" charset="0"/>
                          </a:rPr>
                          <m:t>𝑎</m:t>
                        </m:r>
                      </m:sub>
                    </m:sSub>
                    <m:r>
                      <a:rPr lang="en-US" sz="2400" i="1" dirty="0">
                        <a:solidFill>
                          <a:srgbClr val="0070C0"/>
                        </a:solidFill>
                        <a:latin typeface="Cambria Math"/>
                        <a:cs typeface="Kalpurush" pitchFamily="2" charset="0"/>
                      </a:rPr>
                      <m:t>)</m:t>
                    </m:r>
                  </m:oMath>
                </a14:m>
                <a:r>
                  <a:rPr lang="en-US" sz="2400" dirty="0" smtClean="0">
                    <a:solidFill>
                      <a:srgbClr val="0070C0"/>
                    </a:solidFill>
                    <a:latin typeface="Kalpurush" pitchFamily="2" charset="0"/>
                    <a:cs typeface="Kalpurush" pitchFamily="2" charset="0"/>
                  </a:rPr>
                  <a:t> </a:t>
                </a:r>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066800"/>
                <a:ext cx="8686800" cy="5625323"/>
              </a:xfrm>
              <a:prstGeom prst="rect">
                <a:avLst/>
              </a:prstGeom>
              <a:blipFill rotWithShape="1">
                <a:blip r:embed="rId2"/>
                <a:stretch>
                  <a:fillRect l="-1123" r="-2175" b="-1625"/>
                </a:stretch>
              </a:blipFill>
            </p:spPr>
            <p:txBody>
              <a:bodyPr/>
              <a:lstStyle/>
              <a:p>
                <a:r>
                  <a:rPr lang="en-IN">
                    <a:noFill/>
                  </a:rPr>
                  <a:t> </a:t>
                </a:r>
              </a:p>
            </p:txBody>
          </p:sp>
        </mc:Fallback>
      </mc:AlternateContent>
    </p:spTree>
    <p:extLst>
      <p:ext uri="{BB962C8B-B14F-4D97-AF65-F5344CB8AC3E}">
        <p14:creationId xmlns:p14="http://schemas.microsoft.com/office/powerpoint/2010/main" val="290216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en-US" sz="3200" u="sng" dirty="0" err="1" smtClean="0">
                <a:solidFill>
                  <a:srgbClr val="FF0000"/>
                </a:solidFill>
                <a:latin typeface="Kalpurush" pitchFamily="2" charset="0"/>
                <a:cs typeface="Kalpurush" pitchFamily="2" charset="0"/>
              </a:rPr>
              <a:t>গ্যাসের</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তাপীয়</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প্রসারণ</a:t>
            </a:r>
            <a:r>
              <a:rPr lang="en-US" sz="3200" u="sng" dirty="0" smtClean="0">
                <a:solidFill>
                  <a:srgbClr val="FF0000"/>
                </a:solidFill>
                <a:latin typeface="Kalpurush" pitchFamily="2" charset="0"/>
                <a:cs typeface="Kalpurush" pitchFamily="2" charset="0"/>
              </a:rPr>
              <a:t> </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066800"/>
            <a:ext cx="8686800" cy="5447645"/>
          </a:xfrm>
          <a:prstGeom prst="rect">
            <a:avLst/>
          </a:prstGeom>
          <a:noFill/>
        </p:spPr>
        <p:txBody>
          <a:bodyPr wrap="square" rtlCol="0">
            <a:spAutoFit/>
          </a:bodyPr>
          <a:lstStyle/>
          <a:p>
            <a:pPr>
              <a:spcAft>
                <a:spcPts val="1200"/>
              </a:spcAft>
            </a:pPr>
            <a:r>
              <a:rPr lang="as-IN" sz="2200" dirty="0">
                <a:solidFill>
                  <a:srgbClr val="0070C0"/>
                </a:solidFill>
                <a:latin typeface="Kalpurush" pitchFamily="2" charset="0"/>
                <a:cs typeface="Kalpurush" pitchFamily="2" charset="0"/>
              </a:rPr>
              <a:t>কঠিন </a:t>
            </a:r>
            <a:r>
              <a:rPr lang="en-US" sz="2200" dirty="0" err="1" smtClean="0">
                <a:solidFill>
                  <a:srgbClr val="0070C0"/>
                </a:solidFill>
                <a:latin typeface="Kalpurush" pitchFamily="2" charset="0"/>
                <a:cs typeface="Kalpurush" pitchFamily="2" charset="0"/>
              </a:rPr>
              <a:t>বা</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তরল</a:t>
            </a:r>
            <a:r>
              <a:rPr lang="en-US" sz="2200" dirty="0" smtClean="0">
                <a:solidFill>
                  <a:srgbClr val="0070C0"/>
                </a:solidFill>
                <a:latin typeface="Kalpurush" pitchFamily="2" charset="0"/>
                <a:cs typeface="Kalpurush" pitchFamily="2" charset="0"/>
              </a:rPr>
              <a:t> </a:t>
            </a:r>
            <a:r>
              <a:rPr lang="as-IN" sz="2200" dirty="0" smtClean="0">
                <a:solidFill>
                  <a:srgbClr val="0070C0"/>
                </a:solidFill>
                <a:latin typeface="Kalpurush" pitchFamily="2" charset="0"/>
                <a:cs typeface="Kalpurush" pitchFamily="2" charset="0"/>
              </a:rPr>
              <a:t>পদার্থের </a:t>
            </a:r>
            <a:r>
              <a:rPr lang="as-IN" sz="2200" dirty="0">
                <a:solidFill>
                  <a:srgbClr val="0070C0"/>
                </a:solidFill>
                <a:latin typeface="Kalpurush" pitchFamily="2" charset="0"/>
                <a:cs typeface="Kalpurush" pitchFamily="2" charset="0"/>
              </a:rPr>
              <a:t>তুলনায় </a:t>
            </a:r>
            <a:r>
              <a:rPr lang="en-US" sz="2200" dirty="0" err="1" smtClean="0">
                <a:solidFill>
                  <a:srgbClr val="0070C0"/>
                </a:solidFill>
                <a:latin typeface="Kalpurush" pitchFamily="2" charset="0"/>
                <a:cs typeface="Kalpurush" pitchFamily="2" charset="0"/>
              </a:rPr>
              <a:t>গ্যাসে</a:t>
            </a:r>
            <a:r>
              <a:rPr lang="as-IN" sz="2200" dirty="0" smtClean="0">
                <a:solidFill>
                  <a:srgbClr val="0070C0"/>
                </a:solidFill>
                <a:latin typeface="Kalpurush" pitchFamily="2" charset="0"/>
                <a:cs typeface="Kalpurush" pitchFamily="2" charset="0"/>
              </a:rPr>
              <a:t>র </a:t>
            </a:r>
            <a:r>
              <a:rPr lang="as-IN" sz="2200" dirty="0">
                <a:solidFill>
                  <a:srgbClr val="0070C0"/>
                </a:solidFill>
                <a:latin typeface="Kalpurush" pitchFamily="2" charset="0"/>
                <a:cs typeface="Kalpurush" pitchFamily="2" charset="0"/>
              </a:rPr>
              <a:t>প্রসারণ অনেক বেশি হয়। </a:t>
            </a:r>
          </a:p>
          <a:p>
            <a:pPr>
              <a:spcAft>
                <a:spcPts val="1200"/>
              </a:spcAft>
            </a:pPr>
            <a:r>
              <a:rPr lang="as-IN" sz="2200" dirty="0">
                <a:solidFill>
                  <a:srgbClr val="0070C0"/>
                </a:solidFill>
                <a:latin typeface="Kalpurush" pitchFamily="2" charset="0"/>
                <a:cs typeface="Kalpurush" pitchFamily="2" charset="0"/>
              </a:rPr>
              <a:t>গ্যাসীয় পদার্থের আকার না থাকায় গ্যাসের শুধুমাত্র আয়তন প্রসারণ হয়। তাই </a:t>
            </a:r>
            <a:r>
              <a:rPr lang="en-US" sz="2200" dirty="0" err="1" smtClean="0">
                <a:solidFill>
                  <a:srgbClr val="0070C0"/>
                </a:solidFill>
                <a:latin typeface="Kalpurush" pitchFamily="2" charset="0"/>
                <a:cs typeface="Kalpurush" pitchFamily="2" charset="0"/>
              </a:rPr>
              <a:t>গ্যাসের</a:t>
            </a:r>
            <a:r>
              <a:rPr lang="as-IN" sz="2200" dirty="0" smtClean="0">
                <a:solidFill>
                  <a:srgbClr val="0070C0"/>
                </a:solidFill>
                <a:latin typeface="Kalpurush" pitchFamily="2" charset="0"/>
                <a:cs typeface="Kalpurush" pitchFamily="2" charset="0"/>
              </a:rPr>
              <a:t> </a:t>
            </a:r>
            <a:r>
              <a:rPr lang="as-IN" sz="2200" dirty="0">
                <a:solidFill>
                  <a:srgbClr val="0070C0"/>
                </a:solidFill>
                <a:latin typeface="Kalpurush" pitchFamily="2" charset="0"/>
                <a:cs typeface="Kalpurush" pitchFamily="2" charset="0"/>
              </a:rPr>
              <a:t>দৈর্ঘ্য বা ক্ষেত্র প্রসারণ বিবেচ্য হয় না। </a:t>
            </a:r>
            <a:r>
              <a:rPr lang="en-US" sz="2200" dirty="0" err="1" smtClean="0">
                <a:solidFill>
                  <a:srgbClr val="00B050"/>
                </a:solidFill>
                <a:latin typeface="Kalpurush" pitchFamily="2" charset="0"/>
                <a:cs typeface="Kalpurush" pitchFamily="2" charset="0"/>
              </a:rPr>
              <a:t>গ্যাসের</a:t>
            </a:r>
            <a:r>
              <a:rPr lang="as-IN" sz="2200" dirty="0" smtClean="0">
                <a:solidFill>
                  <a:srgbClr val="00B050"/>
                </a:solidFill>
                <a:latin typeface="Kalpurush" pitchFamily="2" charset="0"/>
                <a:cs typeface="Kalpurush" pitchFamily="2" charset="0"/>
              </a:rPr>
              <a:t> </a:t>
            </a:r>
            <a:r>
              <a:rPr lang="as-IN" sz="2200" dirty="0">
                <a:solidFill>
                  <a:srgbClr val="00B050"/>
                </a:solidFill>
                <a:latin typeface="Kalpurush" pitchFamily="2" charset="0"/>
                <a:cs typeface="Kalpurush" pitchFamily="2" charset="0"/>
              </a:rPr>
              <a:t>প্রসারণ বলতে আয়তন প্রসারণকেই বোঝায়। </a:t>
            </a:r>
          </a:p>
          <a:p>
            <a:pPr>
              <a:spcAft>
                <a:spcPts val="1200"/>
              </a:spcAft>
            </a:pPr>
            <a:r>
              <a:rPr lang="en-US" sz="2200" dirty="0" err="1" smtClean="0">
                <a:solidFill>
                  <a:srgbClr val="0070C0"/>
                </a:solidFill>
                <a:latin typeface="Kalpurush" pitchFamily="2" charset="0"/>
                <a:cs typeface="Kalpurush" pitchFamily="2" charset="0"/>
              </a:rPr>
              <a:t>চাপ</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প্রয়োগ</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করে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কঠিন</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বা</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তরল</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পদার্থের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আয়তন</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পরিবর্তন</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করা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যায়</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না</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তাই</a:t>
            </a:r>
            <a:r>
              <a:rPr lang="en-US" sz="2200" dirty="0" smtClean="0">
                <a:solidFill>
                  <a:srgbClr val="0070C0"/>
                </a:solidFill>
                <a:latin typeface="Kalpurush" pitchFamily="2" charset="0"/>
                <a:cs typeface="Kalpurush" pitchFamily="2" charset="0"/>
              </a:rPr>
              <a:t> </a:t>
            </a:r>
            <a:r>
              <a:rPr lang="en-US" sz="2200" dirty="0" err="1">
                <a:solidFill>
                  <a:srgbClr val="0070C0"/>
                </a:solidFill>
                <a:latin typeface="Kalpurush" pitchFamily="2" charset="0"/>
                <a:cs typeface="Kalpurush" pitchFamily="2" charset="0"/>
              </a:rPr>
              <a:t>কঠিন</a:t>
            </a:r>
            <a:r>
              <a:rPr lang="en-US" sz="2200" dirty="0">
                <a:solidFill>
                  <a:srgbClr val="0070C0"/>
                </a:solidFill>
                <a:latin typeface="Kalpurush" pitchFamily="2" charset="0"/>
                <a:cs typeface="Kalpurush" pitchFamily="2" charset="0"/>
              </a:rPr>
              <a:t> </a:t>
            </a:r>
            <a:r>
              <a:rPr lang="en-US" sz="2200" dirty="0" err="1">
                <a:solidFill>
                  <a:srgbClr val="0070C0"/>
                </a:solidFill>
                <a:latin typeface="Kalpurush" pitchFamily="2" charset="0"/>
                <a:cs typeface="Kalpurush" pitchFamily="2" charset="0"/>
              </a:rPr>
              <a:t>বা</a:t>
            </a:r>
            <a:r>
              <a:rPr lang="en-US" sz="2200" dirty="0">
                <a:solidFill>
                  <a:srgbClr val="0070C0"/>
                </a:solidFill>
                <a:latin typeface="Kalpurush" pitchFamily="2" charset="0"/>
                <a:cs typeface="Kalpurush" pitchFamily="2" charset="0"/>
              </a:rPr>
              <a:t> </a:t>
            </a:r>
            <a:r>
              <a:rPr lang="en-US" sz="2200" dirty="0" err="1">
                <a:solidFill>
                  <a:srgbClr val="0070C0"/>
                </a:solidFill>
                <a:latin typeface="Kalpurush" pitchFamily="2" charset="0"/>
                <a:cs typeface="Kalpurush" pitchFamily="2" charset="0"/>
              </a:rPr>
              <a:t>তরল</a:t>
            </a:r>
            <a:r>
              <a:rPr lang="en-US" sz="2200" dirty="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পদার্থের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তাপীয়</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প্রসারণ</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চাপ</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নিরিপেক্ষ</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কিন্তু</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চাপের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সামান্য</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পরিবর্তনের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ফলে</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গ্যাসের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আয়তনের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যথেষ্ট</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পরিবর্তন</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ঘটে</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ফলে</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গ্যাসের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আয়তন</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প্রসারণ</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দু-ভাবে</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সম্ভব</a:t>
            </a:r>
            <a:r>
              <a:rPr lang="en-US" sz="2200" dirty="0" smtClean="0">
                <a:solidFill>
                  <a:srgbClr val="0070C0"/>
                </a:solidFill>
                <a:latin typeface="Kalpurush" pitchFamily="2" charset="0"/>
                <a:cs typeface="Kalpurush" pitchFamily="2" charset="0"/>
              </a:rPr>
              <a:t> – i) </a:t>
            </a:r>
            <a:r>
              <a:rPr lang="en-US" sz="2200" dirty="0" err="1" smtClean="0">
                <a:solidFill>
                  <a:srgbClr val="0070C0"/>
                </a:solidFill>
                <a:latin typeface="Kalpurush" pitchFamily="2" charset="0"/>
                <a:cs typeface="Kalpurush" pitchFamily="2" charset="0"/>
              </a:rPr>
              <a:t>চাপ</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কমিয়ে</a:t>
            </a:r>
            <a:r>
              <a:rPr lang="en-US" sz="2200" dirty="0" smtClean="0">
                <a:solidFill>
                  <a:srgbClr val="0070C0"/>
                </a:solidFill>
                <a:latin typeface="Kalpurush" pitchFamily="2" charset="0"/>
                <a:cs typeface="Kalpurush" pitchFamily="2" charset="0"/>
              </a:rPr>
              <a:t> ও ii) </a:t>
            </a:r>
            <a:r>
              <a:rPr lang="en-US" sz="2200" dirty="0" err="1" smtClean="0">
                <a:solidFill>
                  <a:srgbClr val="0070C0"/>
                </a:solidFill>
                <a:latin typeface="Kalpurush" pitchFamily="2" charset="0"/>
                <a:cs typeface="Kalpurush" pitchFamily="2" charset="0"/>
              </a:rPr>
              <a:t>উষ্ণতা</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বাড়িয়ে</a:t>
            </a:r>
            <a:r>
              <a:rPr lang="en-US" sz="2200" dirty="0" smtClean="0">
                <a:solidFill>
                  <a:srgbClr val="0070C0"/>
                </a:solidFill>
                <a:latin typeface="Kalpurush" pitchFamily="2" charset="0"/>
                <a:cs typeface="Kalpurush" pitchFamily="2" charset="0"/>
              </a:rPr>
              <a:t>। </a:t>
            </a:r>
          </a:p>
          <a:p>
            <a:pPr>
              <a:spcAft>
                <a:spcPts val="1200"/>
              </a:spcAft>
            </a:pPr>
            <a:r>
              <a:rPr lang="en-US" sz="2200" dirty="0" err="1" smtClean="0">
                <a:solidFill>
                  <a:srgbClr val="0070C0"/>
                </a:solidFill>
                <a:latin typeface="Kalpurush" pitchFamily="2" charset="0"/>
                <a:cs typeface="Kalpurush" pitchFamily="2" charset="0"/>
              </a:rPr>
              <a:t>চাপ</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স্থির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রেখে</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শুধুমাত্র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তাপ</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প্রয়োগ</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করে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গ্যাসের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আয়তনের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পরিবর্তনই</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হল</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গ্যাসের</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তাপীয়</a:t>
            </a:r>
            <a:r>
              <a:rPr lang="en-US" sz="2200" dirty="0" smtClean="0">
                <a:solidFill>
                  <a:srgbClr val="0070C0"/>
                </a:solidFill>
                <a:latin typeface="Kalpurush" pitchFamily="2" charset="0"/>
                <a:cs typeface="Kalpurush" pitchFamily="2" charset="0"/>
              </a:rPr>
              <a:t> </a:t>
            </a:r>
            <a:r>
              <a:rPr lang="en-US" sz="2200" dirty="0" err="1" smtClean="0">
                <a:solidFill>
                  <a:srgbClr val="0070C0"/>
                </a:solidFill>
                <a:latin typeface="Kalpurush" pitchFamily="2" charset="0"/>
                <a:cs typeface="Kalpurush" pitchFamily="2" charset="0"/>
              </a:rPr>
              <a:t>প্রসারণ</a:t>
            </a:r>
            <a:r>
              <a:rPr lang="en-US" sz="2200" dirty="0" smtClean="0">
                <a:solidFill>
                  <a:srgbClr val="0070C0"/>
                </a:solidFill>
                <a:latin typeface="Kalpurush" pitchFamily="2" charset="0"/>
                <a:cs typeface="Kalpurush" pitchFamily="2" charset="0"/>
              </a:rPr>
              <a:t>।   </a:t>
            </a:r>
          </a:p>
          <a:p>
            <a:pPr>
              <a:spcAft>
                <a:spcPts val="1200"/>
              </a:spcAft>
            </a:pPr>
            <a:r>
              <a:rPr lang="as-IN" sz="2200" dirty="0" smtClean="0">
                <a:solidFill>
                  <a:srgbClr val="0070C0"/>
                </a:solidFill>
                <a:latin typeface="Kalpurush" pitchFamily="2" charset="0"/>
                <a:cs typeface="Kalpurush" pitchFamily="2" charset="0"/>
              </a:rPr>
              <a:t>তরল </a:t>
            </a:r>
            <a:r>
              <a:rPr lang="as-IN" sz="2200" dirty="0">
                <a:solidFill>
                  <a:srgbClr val="0070C0"/>
                </a:solidFill>
                <a:latin typeface="Kalpurush" pitchFamily="2" charset="0"/>
                <a:cs typeface="Kalpurush" pitchFamily="2" charset="0"/>
              </a:rPr>
              <a:t>বা গ্যাসীয়, উভয় পদার্থকে কোনো পাত্রে রেখে উত্তপ্ত করতে হয়। ফলে এদের প্রসারণের সঙ্গে পাত্রেরও প্রসারণ হয়। তরলের প্রসারণের তুলনায় কঠিনের প্রসারণ কম হলেও পাত্রের প্রসারণ উপেক্ষা করা যায় না। কিন্তু গ্যাসীয় পদার্থের তুলনায় কঠিনের প্রসারণ এতই কম হয় যে পাত্রের প্রসারণ বিবেচনা করা হয় না। </a:t>
            </a:r>
          </a:p>
        </p:txBody>
      </p:sp>
    </p:spTree>
    <p:extLst>
      <p:ext uri="{BB962C8B-B14F-4D97-AF65-F5344CB8AC3E}">
        <p14:creationId xmlns:p14="http://schemas.microsoft.com/office/powerpoint/2010/main" val="31040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en-US" sz="3200" u="sng" dirty="0" err="1" smtClean="0">
                <a:solidFill>
                  <a:srgbClr val="FF0000"/>
                </a:solidFill>
                <a:latin typeface="Kalpurush" pitchFamily="2" charset="0"/>
                <a:cs typeface="Kalpurush" pitchFamily="2" charset="0"/>
              </a:rPr>
              <a:t>গ্যাসের</a:t>
            </a:r>
            <a:r>
              <a:rPr lang="as-IN"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আয়তন</a:t>
            </a:r>
            <a:r>
              <a:rPr lang="as-IN" sz="3200" u="sng" dirty="0" smtClean="0">
                <a:solidFill>
                  <a:srgbClr val="FF0000"/>
                </a:solidFill>
                <a:latin typeface="Kalpurush" pitchFamily="2" charset="0"/>
                <a:cs typeface="Kalpurush" pitchFamily="2" charset="0"/>
              </a:rPr>
              <a:t> প্রসারণ </a:t>
            </a:r>
            <a:r>
              <a:rPr lang="as-IN" sz="3200" u="sng" dirty="0">
                <a:solidFill>
                  <a:srgbClr val="FF0000"/>
                </a:solidFill>
                <a:latin typeface="Kalpurush" pitchFamily="2" charset="0"/>
                <a:cs typeface="Kalpurush" pitchFamily="2" charset="0"/>
              </a:rPr>
              <a:t>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5230663"/>
              </a:xfrm>
              <a:prstGeom prst="rect">
                <a:avLst/>
              </a:prstGeom>
              <a:noFill/>
            </p:spPr>
            <p:txBody>
              <a:bodyPr wrap="square" rtlCol="0">
                <a:spAutoFit/>
              </a:bodyPr>
              <a:lstStyle/>
              <a:p>
                <a:pPr algn="just">
                  <a:spcAft>
                    <a:spcPts val="1200"/>
                  </a:spcAft>
                </a:pPr>
                <a:r>
                  <a:rPr lang="en-US" sz="2400" b="1" dirty="0" smtClean="0">
                    <a:solidFill>
                      <a:srgbClr val="00B050"/>
                    </a:solidFill>
                    <a:latin typeface="Kalpurush" pitchFamily="2" charset="0"/>
                    <a:cs typeface="Kalpurush" pitchFamily="2" charset="0"/>
                  </a:rPr>
                  <a:t>সংজ্ঞা </a:t>
                </a:r>
                <a:r>
                  <a:rPr lang="as-IN" sz="2400" b="1" dirty="0" smtClean="0">
                    <a:solidFill>
                      <a:srgbClr val="00B05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চাপ স্থির রেখে নির্দিষ্ট ভরের কোনো গ্যাসের উষ্ণতা 0°</a:t>
                </a:r>
                <a:r>
                  <a:rPr lang="en-IN" sz="2400" dirty="0">
                    <a:solidFill>
                      <a:srgbClr val="0070C0"/>
                    </a:solidFill>
                    <a:latin typeface="Kalpurush" pitchFamily="2" charset="0"/>
                    <a:cs typeface="Kalpurush" pitchFamily="2" charset="0"/>
                  </a:rPr>
                  <a:t>C </a:t>
                </a:r>
                <a:r>
                  <a:rPr lang="as-IN" sz="2400" dirty="0">
                    <a:solidFill>
                      <a:srgbClr val="0070C0"/>
                    </a:solidFill>
                    <a:latin typeface="Kalpurush" pitchFamily="2" charset="0"/>
                    <a:cs typeface="Kalpurush" pitchFamily="2" charset="0"/>
                  </a:rPr>
                  <a:t>থেকে 1°</a:t>
                </a:r>
                <a:r>
                  <a:rPr lang="en-IN" sz="2400" dirty="0">
                    <a:solidFill>
                      <a:srgbClr val="0070C0"/>
                    </a:solidFill>
                    <a:latin typeface="Kalpurush" pitchFamily="2" charset="0"/>
                    <a:cs typeface="Kalpurush" pitchFamily="2" charset="0"/>
                  </a:rPr>
                  <a:t>C </a:t>
                </a:r>
                <a:r>
                  <a:rPr lang="as-IN" sz="2400" dirty="0">
                    <a:solidFill>
                      <a:srgbClr val="0070C0"/>
                    </a:solidFill>
                    <a:latin typeface="Kalpurush" pitchFamily="2" charset="0"/>
                    <a:cs typeface="Kalpurush" pitchFamily="2" charset="0"/>
                  </a:rPr>
                  <a:t>বৃদ্ধি করলে গ্যাসের প্রতি একক আয়তনে যে আয়তন প্রসারণ হয়, তাকে ওই গ্যাসের আয়তন প্রসারণ গুণাঙ্ক বলা হয়। </a:t>
                </a:r>
                <a:endParaRPr lang="en-US" sz="2400" dirty="0" smtClean="0">
                  <a:solidFill>
                    <a:srgbClr val="0070C0"/>
                  </a:solidFill>
                  <a:latin typeface="Kalpurush" pitchFamily="2" charset="0"/>
                  <a:cs typeface="Kalpurush" pitchFamily="2" charset="0"/>
                </a:endParaRPr>
              </a:p>
              <a:p>
                <a:pPr>
                  <a:spcAft>
                    <a:spcPts val="1200"/>
                  </a:spcAft>
                </a:pPr>
                <a14:m>
                  <m:oMathPara xmlns:m="http://schemas.openxmlformats.org/officeDocument/2006/math">
                    <m:oMathParaPr>
                      <m:jc m:val="centerGroup"/>
                    </m:oMathParaPr>
                    <m:oMath xmlns:m="http://schemas.openxmlformats.org/officeDocument/2006/math">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প্রসারণ</m:t>
                      </m:r>
                      <m:r>
                        <a:rPr lang="as-IN" sz="2400" i="1" dirty="0" smtClean="0">
                          <a:solidFill>
                            <a:srgbClr val="0070C0"/>
                          </a:solidFill>
                          <a:latin typeface="Cambria Math"/>
                          <a:cs typeface="Kalpurush" pitchFamily="2" charset="0"/>
                        </a:rPr>
                        <m:t> </m:t>
                      </m:r>
                      <m:r>
                        <a:rPr lang="as-IN" sz="2400" i="1" dirty="0" smtClean="0">
                          <a:solidFill>
                            <a:srgbClr val="0070C0"/>
                          </a:solidFill>
                          <a:latin typeface="Cambria Math"/>
                          <a:cs typeface="Kalpurush" pitchFamily="2" charset="0"/>
                        </a:rPr>
                        <m:t>গুণাঙ্ক</m:t>
                      </m:r>
                      <m:r>
                        <a:rPr lang="as-IN" sz="2400" i="1" dirty="0" smtClean="0">
                          <a:solidFill>
                            <a:srgbClr val="0070C0"/>
                          </a:solidFill>
                          <a:latin typeface="Cambria Math"/>
                          <a:cs typeface="Kalpurush" pitchFamily="2" charset="0"/>
                        </a:rPr>
                        <m:t> = </m:t>
                      </m:r>
                      <m:f>
                        <m:fPr>
                          <m:ctrlPr>
                            <a:rPr lang="as-IN" sz="2400" i="1" dirty="0" smtClean="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b="0" i="1" dirty="0" smtClean="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প্রসারণ</m:t>
                          </m:r>
                          <m:r>
                            <a:rPr lang="en-US" sz="2400" b="0" i="1" dirty="0" smtClean="0">
                              <a:solidFill>
                                <a:srgbClr val="0070C0"/>
                              </a:solidFill>
                              <a:latin typeface="Cambria Math"/>
                              <a:cs typeface="Kalpurush" pitchFamily="2" charset="0"/>
                            </a:rPr>
                            <m:t> </m:t>
                          </m:r>
                        </m:num>
                        <m:den>
                          <m:r>
                            <a:rPr lang="as-IN" sz="2400" i="1" dirty="0">
                              <a:solidFill>
                                <a:srgbClr val="0070C0"/>
                              </a:solidFill>
                              <a:latin typeface="Cambria Math"/>
                              <a:cs typeface="Kalpurush" pitchFamily="2" charset="0"/>
                            </a:rPr>
                            <m:t>প্রাথমিক</m:t>
                          </m:r>
                          <m:r>
                            <a:rPr lang="en-US" sz="2400" b="0" i="1" dirty="0" smtClean="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আয়তন</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ধরি,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স্থির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চাপে</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b="0" i="0" dirty="0" smtClean="0">
                        <a:solidFill>
                          <a:srgbClr val="0070C0"/>
                        </a:solidFill>
                        <a:latin typeface="Cambria Math"/>
                        <a:cs typeface="Kalpurush" pitchFamily="2" charset="0"/>
                      </a:rPr>
                      <m:t>0</m:t>
                    </m:r>
                    <m:r>
                      <a:rPr lang="en-US" sz="2400" b="0" i="1" dirty="0" smtClean="0">
                        <a:solidFill>
                          <a:srgbClr val="0070C0"/>
                        </a:solidFill>
                        <a:latin typeface="Cambria Math"/>
                        <a:ea typeface="Cambria Math"/>
                        <a:cs typeface="Kalpurush" pitchFamily="2" charset="0"/>
                      </a:rPr>
                      <m:t>℃</m:t>
                    </m:r>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উষ্ণতায়</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কোনো</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গ্যাসীয়</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পদার্থের</a:t>
                </a:r>
                <a:r>
                  <a:rPr lang="en-IN" sz="2400" dirty="0" smtClean="0">
                    <a:solidFill>
                      <a:srgbClr val="0070C0"/>
                    </a:solidFill>
                    <a:latin typeface="Kalpurush" pitchFamily="2" charset="0"/>
                    <a:cs typeface="Kalpurush" pitchFamily="2" charset="0"/>
                  </a:rPr>
                  <a:t> </a:t>
                </a:r>
                <a:r>
                  <a:rPr lang="en-US" sz="2400" dirty="0">
                    <a:solidFill>
                      <a:srgbClr val="0070C0"/>
                    </a:solidFill>
                    <a:latin typeface="Kalpurush" pitchFamily="2" charset="0"/>
                    <a:cs typeface="Kalpurush" pitchFamily="2" charset="0"/>
                  </a:rPr>
                  <a:t>আয়তন </a:t>
                </a:r>
                <a14:m>
                  <m:oMath xmlns:m="http://schemas.openxmlformats.org/officeDocument/2006/math">
                    <m:sSub>
                      <m:sSubPr>
                        <m:ctrlPr>
                          <a:rPr lang="en-US" sz="2400" b="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0</m:t>
                        </m:r>
                      </m:sub>
                    </m:sSub>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উষ্ণতা</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বৃদ্ধি</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14:m>
                  <m:oMath xmlns:m="http://schemas.openxmlformats.org/officeDocument/2006/math">
                    <m:r>
                      <a:rPr lang="en-US" sz="2400" i="1" dirty="0" smtClean="0">
                        <a:solidFill>
                          <a:srgbClr val="0070C0"/>
                        </a:solidFill>
                        <a:latin typeface="Cambria Math"/>
                        <a:cs typeface="Kalpurush" pitchFamily="2" charset="0"/>
                      </a:rPr>
                      <m:t>𝑡</m:t>
                    </m:r>
                    <m:r>
                      <a:rPr lang="en-US" sz="2400" i="1" dirty="0" smtClean="0">
                        <a:solidFill>
                          <a:srgbClr val="0070C0"/>
                        </a:solidFill>
                        <a:latin typeface="Cambria Math"/>
                        <a:ea typeface="Cambria Math"/>
                        <a:cs typeface="Kalpurush" pitchFamily="2" charset="0"/>
                      </a:rPr>
                      <m:t>℃</m:t>
                    </m:r>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করা</a:t>
                </a:r>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হলে</a:t>
                </a:r>
                <a:r>
                  <a:rPr lang="en-IN"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আয়তন</a:t>
                </a:r>
                <a:r>
                  <a:rPr lang="en-US"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হয়</a:t>
                </a:r>
                <a:r>
                  <a:rPr lang="en-IN" sz="2400" dirty="0" smtClean="0">
                    <a:solidFill>
                      <a:srgbClr val="0070C0"/>
                    </a:solidFill>
                    <a:latin typeface="Kalpurush" pitchFamily="2" charset="0"/>
                    <a:cs typeface="Kalpurush" pitchFamily="2" charset="0"/>
                  </a:rPr>
                  <a:t> </a:t>
                </a:r>
                <a14:m>
                  <m:oMath xmlns:m="http://schemas.openxmlformats.org/officeDocument/2006/math">
                    <m:sSub>
                      <m:sSubPr>
                        <m:ctrlPr>
                          <a:rPr lang="en-IN"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𝑡</m:t>
                        </m:r>
                      </m:sub>
                    </m:sSub>
                  </m:oMath>
                </a14:m>
                <a:r>
                  <a:rPr lang="en-IN" sz="2400" dirty="0" smtClean="0">
                    <a:solidFill>
                      <a:srgbClr val="0070C0"/>
                    </a:solidFill>
                    <a:latin typeface="Kalpurush" pitchFamily="2" charset="0"/>
                    <a:cs typeface="Kalpurush" pitchFamily="2" charset="0"/>
                  </a:rPr>
                  <a:t> । </a:t>
                </a:r>
              </a:p>
              <a:p>
                <a:pPr>
                  <a:spcAft>
                    <a:spcPts val="1200"/>
                  </a:spcAft>
                </a:pPr>
                <a:r>
                  <a:rPr lang="en-IN" sz="2400" dirty="0" err="1" smtClean="0">
                    <a:solidFill>
                      <a:srgbClr val="0070C0"/>
                    </a:solidFill>
                    <a:latin typeface="Kalpurush" pitchFamily="2" charset="0"/>
                    <a:cs typeface="Kalpurush" pitchFamily="2" charset="0"/>
                  </a:rPr>
                  <a:t>পদার্থটির</a:t>
                </a:r>
                <a:r>
                  <a:rPr lang="en-IN"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প্রসারণ </a:t>
                </a:r>
                <a:r>
                  <a:rPr lang="as-IN" sz="2400" dirty="0">
                    <a:solidFill>
                      <a:srgbClr val="0070C0"/>
                    </a:solidFill>
                    <a:latin typeface="Kalpurush" pitchFamily="2" charset="0"/>
                    <a:cs typeface="Kalpurush" pitchFamily="2" charset="0"/>
                  </a:rPr>
                  <a:t>গুণাঙ্ক </a:t>
                </a:r>
                <a14:m>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as-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𝑝</m:t>
                        </m:r>
                      </m:sub>
                    </m:sSub>
                  </m:oMath>
                </a14:m>
                <a:r>
                  <a:rPr lang="en-IN" sz="2400" dirty="0" smtClean="0">
                    <a:solidFill>
                      <a:srgbClr val="0070C0"/>
                    </a:solidFill>
                    <a:latin typeface="Kalpurush" pitchFamily="2" charset="0"/>
                    <a:cs typeface="Kalpurush" pitchFamily="2" charset="0"/>
                  </a:rPr>
                  <a:t> ।</a:t>
                </a:r>
              </a:p>
              <a:p>
                <a:pPr>
                  <a:spcAft>
                    <a:spcPts val="1200"/>
                  </a:spcAft>
                </a:pPr>
                <a:r>
                  <a:rPr lang="en-US" sz="2400" dirty="0" err="1" smtClean="0">
                    <a:solidFill>
                      <a:srgbClr val="0070C0"/>
                    </a:solidFill>
                    <a:latin typeface="Kalpurush" pitchFamily="2" charset="0"/>
                    <a:cs typeface="Kalpurush" pitchFamily="2" charset="0"/>
                  </a:rPr>
                  <a:t>আয়তন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as-IN" sz="2400" dirty="0" smtClean="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𝑡</m:t>
                        </m:r>
                      </m:sub>
                    </m:sSub>
                    <m:r>
                      <a:rPr lang="en-US" sz="2400" i="1" dirty="0" smtClean="0">
                        <a:solidFill>
                          <a:srgbClr val="0070C0"/>
                        </a:solidFill>
                        <a:latin typeface="Cambria Math"/>
                        <a:cs typeface="Kalpurush" pitchFamily="2" charset="0"/>
                      </a:rPr>
                      <m:t>−</m:t>
                    </m:r>
                    <m:sSub>
                      <m:sSubPr>
                        <m:ctrlPr>
                          <a:rPr lang="en-US" sz="2400" i="1" dirty="0" smtClean="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0</m:t>
                        </m:r>
                      </m:sub>
                    </m:sSub>
                  </m:oMath>
                </a14:m>
                <a:r>
                  <a:rPr lang="en-US" sz="2400" dirty="0" smtClean="0">
                    <a:solidFill>
                      <a:srgbClr val="0070C0"/>
                    </a:solidFill>
                    <a:latin typeface="Kalpurush" pitchFamily="2" charset="0"/>
                    <a:cs typeface="Kalpurush" pitchFamily="2" charset="0"/>
                  </a:rPr>
                  <a:t> এবং </a:t>
                </a:r>
                <a:r>
                  <a:rPr lang="as-IN" sz="2400" dirty="0" smtClean="0">
                    <a:solidFill>
                      <a:srgbClr val="0070C0"/>
                    </a:solidFill>
                    <a:latin typeface="Kalpurush" pitchFamily="2" charset="0"/>
                    <a:cs typeface="Kalpurush" pitchFamily="2" charset="0"/>
                  </a:rPr>
                  <a:t>উষ্ণতা বৃদ্ধি</a:t>
                </a:r>
                <a:r>
                  <a:rPr lang="en-US" sz="2400" dirty="0" smtClean="0">
                    <a:solidFill>
                      <a:srgbClr val="0070C0"/>
                    </a:solidFill>
                    <a:latin typeface="Kalpurush" pitchFamily="2" charset="0"/>
                    <a:cs typeface="Kalpurush" pitchFamily="2" charset="0"/>
                  </a:rPr>
                  <a:t> = </a:t>
                </a:r>
                <a14:m>
                  <m:oMath xmlns:m="http://schemas.openxmlformats.org/officeDocument/2006/math">
                    <m:r>
                      <a:rPr lang="en-US" sz="2400" b="0" i="1" dirty="0" smtClean="0">
                        <a:solidFill>
                          <a:srgbClr val="0070C0"/>
                        </a:solidFill>
                        <a:latin typeface="Cambria Math"/>
                        <a:cs typeface="Kalpurush" pitchFamily="2" charset="0"/>
                      </a:rPr>
                      <m:t>𝑡</m:t>
                    </m:r>
                  </m:oMath>
                </a14:m>
                <a:endParaRPr lang="en-IN" sz="2400" dirty="0" smtClean="0">
                  <a:solidFill>
                    <a:srgbClr val="0070C0"/>
                  </a:solidFill>
                  <a:latin typeface="Kalpurush" pitchFamily="2" charset="0"/>
                  <a:cs typeface="Kalpurush" pitchFamily="2"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𝑝</m:t>
                          </m:r>
                        </m:sub>
                      </m:sSub>
                      <m:r>
                        <a:rPr lang="en-US" sz="2400" b="0" i="1" smtClean="0">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𝑡</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0</m:t>
                              </m:r>
                            </m:sub>
                          </m:sSub>
                        </m:num>
                        <m:den>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0</m:t>
                              </m:r>
                            </m:sub>
                          </m:sSub>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𝑡</m:t>
                          </m:r>
                        </m:den>
                      </m:f>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5230663"/>
              </a:xfrm>
              <a:prstGeom prst="rect">
                <a:avLst/>
              </a:prstGeom>
              <a:blipFill rotWithShape="1">
                <a:blip r:embed="rId2"/>
                <a:stretch>
                  <a:fillRect l="-1123" t="-1399" r="-2386"/>
                </a:stretch>
              </a:blipFill>
            </p:spPr>
            <p:txBody>
              <a:bodyPr/>
              <a:lstStyle/>
              <a:p>
                <a:r>
                  <a:rPr lang="en-IN">
                    <a:noFill/>
                  </a:rPr>
                  <a:t> </a:t>
                </a:r>
              </a:p>
            </p:txBody>
          </p:sp>
        </mc:Fallback>
      </mc:AlternateContent>
    </p:spTree>
    <p:extLst>
      <p:ext uri="{BB962C8B-B14F-4D97-AF65-F5344CB8AC3E}">
        <p14:creationId xmlns:p14="http://schemas.microsoft.com/office/powerpoint/2010/main" val="383730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গ্যাসের আয়তন প্রসারণ গুণাঙ্ক</a:t>
            </a: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4831644"/>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m:rPr>
                          <m:nor/>
                        </m:rPr>
                        <a:rPr lang="en-US" sz="2400" dirty="0" smtClean="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প্রসারণ</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গুণাঙ্ক</m:t>
                      </m:r>
                      <m:r>
                        <a:rPr lang="as-IN"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num>
                        <m:den>
                          <m:r>
                            <a:rPr lang="as-IN" sz="2400" i="1" dirty="0">
                              <a:solidFill>
                                <a:srgbClr val="0070C0"/>
                              </a:solidFill>
                              <a:latin typeface="Cambria Math"/>
                              <a:cs typeface="Kalpurush" pitchFamily="2" charset="0"/>
                            </a:rPr>
                            <m:t>প্রাথমিক</m:t>
                          </m:r>
                          <m:r>
                            <m:rPr>
                              <m:nor/>
                            </m:rPr>
                            <a:rPr lang="en-US" sz="2400" b="0" i="0" dirty="0" smtClean="0">
                              <a:solidFill>
                                <a:srgbClr val="0070C0"/>
                              </a:solidFill>
                              <a:latin typeface="Cambria Math"/>
                              <a:cs typeface="Kalpurush" pitchFamily="2" charset="0"/>
                            </a:rPr>
                            <m:t> </m:t>
                          </m:r>
                          <m:r>
                            <m:rPr>
                              <m:nor/>
                            </m:rPr>
                            <a:rPr lang="en-US" sz="2400" dirty="0">
                              <a:solidFill>
                                <a:srgbClr val="0070C0"/>
                              </a:solidFill>
                              <a:latin typeface="Kalpurush" pitchFamily="2" charset="0"/>
                              <a:cs typeface="Kalpurush" pitchFamily="2" charset="0"/>
                            </a:rPr>
                            <m:t>আয়তন</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বৃদ্ধি</m:t>
                          </m:r>
                        </m:den>
                      </m:f>
                    </m:oMath>
                  </m:oMathPara>
                </a14:m>
                <a:endParaRPr lang="as-IN" sz="2400" dirty="0">
                  <a:solidFill>
                    <a:srgbClr val="0070C0"/>
                  </a:solidFill>
                  <a:latin typeface="Kalpurush" pitchFamily="2" charset="0"/>
                  <a:cs typeface="Kalpurush" pitchFamily="2" charset="0"/>
                </a:endParaRPr>
              </a:p>
              <a:p>
                <a:pPr>
                  <a:spcAft>
                    <a:spcPts val="1200"/>
                  </a:spcAft>
                </a:pPr>
                <a:r>
                  <a:rPr lang="en-US" sz="2400" b="1" dirty="0" err="1">
                    <a:solidFill>
                      <a:srgbClr val="00B050"/>
                    </a:solidFill>
                    <a:latin typeface="Kalpurush" pitchFamily="2" charset="0"/>
                    <a:cs typeface="Kalpurush" pitchFamily="2" charset="0"/>
                  </a:rPr>
                  <a:t>মাত্রা</a:t>
                </a:r>
                <a:r>
                  <a:rPr lang="en-US" sz="2400" b="1" dirty="0">
                    <a:solidFill>
                      <a:srgbClr val="00B050"/>
                    </a:solidFill>
                    <a:latin typeface="Kalpurush" pitchFamily="2" charset="0"/>
                    <a:cs typeface="Kalpurush" pitchFamily="2" charset="0"/>
                  </a:rPr>
                  <a:t> </a:t>
                </a:r>
                <a:r>
                  <a:rPr lang="as-IN" sz="2400" b="1" dirty="0">
                    <a:solidFill>
                      <a:srgbClr val="00B050"/>
                    </a:solidFill>
                    <a:latin typeface="Kalpurush" pitchFamily="2" charset="0"/>
                    <a:cs typeface="Kalpurush" pitchFamily="2" charset="0"/>
                  </a:rPr>
                  <a:t>: </a:t>
                </a:r>
                <a14:m>
                  <m:oMath xmlns:m="http://schemas.openxmlformats.org/officeDocument/2006/math">
                    <m:r>
                      <a:rPr lang="as-IN" sz="2400" i="1" dirty="0" smtClean="0">
                        <a:solidFill>
                          <a:srgbClr val="0070C0"/>
                        </a:solidFill>
                        <a:latin typeface="Cambria Math"/>
                        <a:ea typeface="Cambria Math"/>
                        <a:cs typeface="Kalpurush" pitchFamily="2" charset="0"/>
                      </a:rPr>
                      <m:t>𝛾</m:t>
                    </m:r>
                    <m:r>
                      <a:rPr lang="en-US" sz="2400" b="0" i="1" dirty="0" smtClean="0">
                        <a:solidFill>
                          <a:srgbClr val="0070C0"/>
                        </a:solidFill>
                        <a:latin typeface="Cambria Math"/>
                        <a:ea typeface="Cambria Math"/>
                        <a:cs typeface="Kalpurush" pitchFamily="2" charset="0"/>
                      </a:rPr>
                      <m:t> </m:t>
                    </m:r>
                    <m:r>
                      <a:rPr lang="en-US" sz="2400" b="0" i="1" dirty="0" smtClean="0">
                        <a:solidFill>
                          <a:srgbClr val="0070C0"/>
                        </a:solidFill>
                        <a:latin typeface="Cambria Math"/>
                        <a:ea typeface="Cambria Math"/>
                        <a:cs typeface="Kalpurush" pitchFamily="2" charset="0"/>
                      </a:rPr>
                      <m:t>এর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b="0" i="1" dirty="0" smtClean="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num>
                      <m:den>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i="1" dirty="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উষ্ণতা</m:t>
                        </m:r>
                        <m:r>
                          <a:rPr lang="en-US" sz="2400" b="0" i="1" dirty="0" smtClean="0">
                            <a:solidFill>
                              <a:srgbClr val="0070C0"/>
                            </a:solidFill>
                            <a:latin typeface="Cambria Math"/>
                            <a:cs typeface="Kalpurush" pitchFamily="2" charset="0"/>
                          </a:rPr>
                          <m:t>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মাত্রা</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14:m>
                  <m:oMath xmlns:m="http://schemas.openxmlformats.org/officeDocument/2006/math">
                    <m:r>
                      <a:rPr lang="as-IN" sz="2400" i="1" dirty="0">
                        <a:solidFill>
                          <a:srgbClr val="0070C0"/>
                        </a:solidFill>
                        <a:latin typeface="Cambria Math"/>
                        <a:cs typeface="Kalpurush" pitchFamily="2" charset="0"/>
                      </a:rPr>
                      <m:t>= </m:t>
                    </m:r>
                    <m:f>
                      <m:fPr>
                        <m:ctrlPr>
                          <a:rPr lang="as-IN" sz="2400" i="1" dirty="0">
                            <a:solidFill>
                              <a:srgbClr val="0070C0"/>
                            </a:solidFill>
                            <a:latin typeface="Cambria Math"/>
                            <a:cs typeface="Kalpurush" pitchFamily="2" charset="0"/>
                          </a:rPr>
                        </m:ctrlPr>
                      </m:fPr>
                      <m:num>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𝐿</m:t>
                            </m:r>
                          </m:e>
                          <m:sup>
                            <m:r>
                              <a:rPr lang="en-US" sz="2400" b="0" i="1" dirty="0" smtClean="0">
                                <a:solidFill>
                                  <a:srgbClr val="0070C0"/>
                                </a:solidFill>
                                <a:latin typeface="Cambria Math"/>
                                <a:cs typeface="Kalpurush" pitchFamily="2" charset="0"/>
                              </a:rPr>
                              <m:t>3</m:t>
                            </m:r>
                          </m:sup>
                        </m:sSup>
                        <m:r>
                          <a:rPr lang="en-US" sz="2400" b="0" i="1" dirty="0" smtClean="0">
                            <a:solidFill>
                              <a:srgbClr val="0070C0"/>
                            </a:solidFill>
                            <a:latin typeface="Cambria Math"/>
                            <a:cs typeface="Kalpurush" pitchFamily="2" charset="0"/>
                          </a:rPr>
                          <m:t>]</m:t>
                        </m:r>
                      </m:num>
                      <m:den>
                        <m:d>
                          <m:dPr>
                            <m:begChr m:val="["/>
                            <m:endChr m:val="]"/>
                            <m:ctrlPr>
                              <a:rPr lang="en-US" sz="2400" b="0" i="1" dirty="0" smtClean="0">
                                <a:solidFill>
                                  <a:srgbClr val="0070C0"/>
                                </a:solidFill>
                                <a:latin typeface="Cambria Math"/>
                                <a:cs typeface="Kalpurush" pitchFamily="2" charset="0"/>
                              </a:rPr>
                            </m:ctrlPr>
                          </m:dPr>
                          <m:e>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𝐿</m:t>
                                </m:r>
                              </m:e>
                              <m:sup>
                                <m:r>
                                  <a:rPr lang="en-US" sz="2400" b="0" i="1" dirty="0" smtClean="0">
                                    <a:solidFill>
                                      <a:srgbClr val="0070C0"/>
                                    </a:solidFill>
                                    <a:latin typeface="Cambria Math"/>
                                    <a:cs typeface="Kalpurush" pitchFamily="2" charset="0"/>
                                  </a:rPr>
                                  <m:t>3</m:t>
                                </m:r>
                              </m:sup>
                            </m:sSup>
                          </m:e>
                        </m:d>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ea typeface="Cambria Math"/>
                            <a:cs typeface="Kalpurush" pitchFamily="2" charset="0"/>
                          </a:rPr>
                          <m:t>𝜃</m:t>
                        </m:r>
                        <m:r>
                          <a:rPr lang="en-US" sz="2400" b="0" i="1" dirty="0" smtClean="0">
                            <a:solidFill>
                              <a:srgbClr val="0070C0"/>
                            </a:solidFill>
                            <a:latin typeface="Cambria Math"/>
                            <a:cs typeface="Kalpurush" pitchFamily="2" charset="0"/>
                          </a:rPr>
                          <m:t>]</m:t>
                        </m:r>
                        <m:r>
                          <a:rPr lang="en-US" sz="2400" i="1" dirty="0">
                            <a:solidFill>
                              <a:srgbClr val="0070C0"/>
                            </a:solidFill>
                            <a:latin typeface="Cambria Math"/>
                            <a:cs typeface="Kalpurush" pitchFamily="2" charset="0"/>
                          </a:rPr>
                          <m:t> </m:t>
                        </m:r>
                      </m:den>
                    </m:f>
                    <m:r>
                      <a:rPr lang="en-US" sz="2400" i="1" dirty="0">
                        <a:solidFill>
                          <a:srgbClr val="0070C0"/>
                        </a:solidFill>
                        <a:latin typeface="Cambria Math"/>
                        <a:cs typeface="Kalpurush" pitchFamily="2" charset="0"/>
                      </a:rPr>
                      <m:t> </m:t>
                    </m:r>
                    <m:r>
                      <a:rPr lang="as-IN" sz="2400" i="1" dirty="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𝜃</m:t>
                        </m:r>
                      </m:e>
                      <m:sup>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1</m:t>
                        </m:r>
                      </m:sup>
                    </m:sSup>
                    <m:r>
                      <a:rPr lang="en-US" sz="2400" b="0" i="1" dirty="0" smtClean="0">
                        <a:solidFill>
                          <a:srgbClr val="0070C0"/>
                        </a:solidFill>
                        <a:latin typeface="Cambria Math"/>
                        <a:cs typeface="Kalpurush" pitchFamily="2" charset="0"/>
                      </a:rPr>
                      <m:t>]</m:t>
                    </m:r>
                    <m:r>
                      <a:rPr lang="as-IN" sz="2400" i="1" dirty="0">
                        <a:solidFill>
                          <a:srgbClr val="0070C0"/>
                        </a:solidFill>
                        <a:latin typeface="Cambria Math"/>
                        <a:cs typeface="Kalpurush" pitchFamily="2" charset="0"/>
                      </a:rPr>
                      <m:t> </m:t>
                    </m:r>
                  </m:oMath>
                </a14:m>
                <a:endParaRPr lang="as-IN" sz="2400" dirty="0">
                  <a:solidFill>
                    <a:srgbClr val="0070C0"/>
                  </a:solidFill>
                  <a:latin typeface="Kalpurush" pitchFamily="2" charset="0"/>
                  <a:cs typeface="Kalpurush" pitchFamily="2" charset="0"/>
                </a:endParaRPr>
              </a:p>
              <a:p>
                <a:pPr>
                  <a:spcAft>
                    <a:spcPts val="1200"/>
                  </a:spcAft>
                </a:pPr>
                <a:r>
                  <a:rPr lang="en-US" sz="2400" b="1" dirty="0" err="1" smtClean="0">
                    <a:solidFill>
                      <a:srgbClr val="00B050"/>
                    </a:solidFill>
                    <a:latin typeface="Kalpurush" pitchFamily="2" charset="0"/>
                    <a:cs typeface="Kalpurush" pitchFamily="2" charset="0"/>
                  </a:rPr>
                  <a:t>একক</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14:m>
                  <m:oMath xmlns:m="http://schemas.openxmlformats.org/officeDocument/2006/math">
                    <m:r>
                      <a:rPr lang="as-IN" sz="2400" i="1" dirty="0" smtClean="0">
                        <a:solidFill>
                          <a:srgbClr val="0070C0"/>
                        </a:solidFill>
                        <a:latin typeface="Cambria Math"/>
                        <a:ea typeface="Cambria Math"/>
                        <a:cs typeface="Kalpurush" pitchFamily="2" charset="0"/>
                      </a:rPr>
                      <m:t>𝛾</m:t>
                    </m:r>
                    <m:r>
                      <a:rPr lang="en-US" sz="2400" i="1" dirty="0">
                        <a:solidFill>
                          <a:srgbClr val="0070C0"/>
                        </a:solidFill>
                        <a:latin typeface="Cambria Math"/>
                        <a:ea typeface="Cambria Math"/>
                        <a:cs typeface="Kalpurush" pitchFamily="2" charset="0"/>
                      </a:rPr>
                      <m:t> </m:t>
                    </m:r>
                    <m:r>
                      <a:rPr lang="en-US" sz="2400" i="1" dirty="0">
                        <a:solidFill>
                          <a:srgbClr val="0070C0"/>
                        </a:solidFill>
                        <a:latin typeface="Cambria Math"/>
                        <a:ea typeface="Cambria Math"/>
                        <a:cs typeface="Kalpurush" pitchFamily="2" charset="0"/>
                      </a:rPr>
                      <m:t>এর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i="1" dirty="0">
                        <a:solidFill>
                          <a:srgbClr val="0070C0"/>
                        </a:solidFill>
                        <a:latin typeface="Cambria Math"/>
                        <a:cs typeface="Kalpurush" pitchFamily="2" charset="0"/>
                      </a:rPr>
                      <m:t> = </m:t>
                    </m:r>
                    <m:f>
                      <m:fPr>
                        <m:ctrlPr>
                          <a:rPr lang="as-IN" sz="2400" i="1" dirty="0">
                            <a:solidFill>
                              <a:srgbClr val="0070C0"/>
                            </a:solidFill>
                            <a:latin typeface="Cambria Math"/>
                            <a:cs typeface="Kalpurush" pitchFamily="2" charset="0"/>
                          </a:rPr>
                        </m:ctrlPr>
                      </m:fPr>
                      <m:num>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num>
                      <m:den>
                        <m:r>
                          <m:rPr>
                            <m:nor/>
                          </m:rPr>
                          <a:rPr lang="en-US" sz="2400" dirty="0">
                            <a:solidFill>
                              <a:srgbClr val="0070C0"/>
                            </a:solidFill>
                            <a:latin typeface="Kalpurush" pitchFamily="2" charset="0"/>
                            <a:cs typeface="Kalpurush" pitchFamily="2" charset="0"/>
                          </a:rPr>
                          <m:t>আয়ত</m:t>
                        </m:r>
                        <m:r>
                          <a:rPr lang="en-US" sz="2400" i="1" dirty="0">
                            <a:solidFill>
                              <a:srgbClr val="0070C0"/>
                            </a:solidFill>
                            <a:latin typeface="Cambria Math"/>
                            <a:cs typeface="Kalpurush" pitchFamily="2" charset="0"/>
                          </a:rPr>
                          <m:t>নের</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 </m:t>
                        </m:r>
                        <m:r>
                          <a:rPr lang="as-IN" sz="2400" i="1" dirty="0">
                            <a:solidFill>
                              <a:srgbClr val="0070C0"/>
                            </a:solidFill>
                            <a:latin typeface="Cambria Math"/>
                            <a:cs typeface="Kalpurush" pitchFamily="2" charset="0"/>
                          </a:rPr>
                          <m:t>উষ্ণতা</m:t>
                        </m:r>
                        <m:r>
                          <a:rPr lang="en-US" sz="2400" i="1" dirty="0">
                            <a:solidFill>
                              <a:srgbClr val="0070C0"/>
                            </a:solidFill>
                            <a:latin typeface="Cambria Math"/>
                            <a:cs typeface="Kalpurush" pitchFamily="2" charset="0"/>
                          </a:rPr>
                          <m:t>র</m:t>
                        </m:r>
                        <m:r>
                          <a:rPr lang="en-US" sz="2400" i="1" dirty="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একক</m:t>
                        </m:r>
                        <m:r>
                          <a:rPr lang="en-US" sz="2400" b="0" i="1" dirty="0" smtClean="0">
                            <a:solidFill>
                              <a:srgbClr val="0070C0"/>
                            </a:solidFill>
                            <a:latin typeface="Cambria Math"/>
                            <a:cs typeface="Kalpurush" pitchFamily="2" charset="0"/>
                          </a:rPr>
                          <m:t> </m:t>
                        </m:r>
                      </m:den>
                    </m:f>
                  </m:oMath>
                </a14:m>
                <a:r>
                  <a:rPr lang="as-IN" sz="2400" dirty="0">
                    <a:solidFill>
                      <a:srgbClr val="0070C0"/>
                    </a:solidFill>
                    <a:cs typeface="Kalpurush" pitchFamily="2" charset="0"/>
                  </a:rPr>
                  <a:t> </a:t>
                </a:r>
                <a:endParaRPr lang="en-US" sz="2400" dirty="0" smtClean="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CGS </a:t>
                </a:r>
                <a:r>
                  <a:rPr lang="en-US" sz="2400" dirty="0" err="1" smtClean="0">
                    <a:solidFill>
                      <a:srgbClr val="0070C0"/>
                    </a:solidFill>
                    <a:latin typeface="Kalpurush" pitchFamily="2" charset="0"/>
                    <a:cs typeface="Kalpurush" pitchFamily="2" charset="0"/>
                  </a:rPr>
                  <a:t>পদ্ধতিতে</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IN" sz="2400" i="1" dirty="0" smtClean="0">
                            <a:solidFill>
                              <a:srgbClr val="0070C0"/>
                            </a:solidFill>
                            <a:latin typeface="Cambria Math"/>
                            <a:ea typeface="Cambria Math"/>
                            <a:cs typeface="Kalpurush" pitchFamily="2" charset="0"/>
                          </a:rPr>
                          <m:t>℃</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a:t>
                </a:r>
                <a:r>
                  <a:rPr lang="en-IN" sz="2400" dirty="0" err="1" smtClean="0">
                    <a:solidFill>
                      <a:srgbClr val="0070C0"/>
                    </a:solidFill>
                    <a:latin typeface="Kalpurush" pitchFamily="2" charset="0"/>
                    <a:cs typeface="Kalpurush" pitchFamily="2" charset="0"/>
                  </a:rPr>
                  <a:t>এবং</a:t>
                </a:r>
                <a:r>
                  <a:rPr lang="en-IN" sz="2400" dirty="0" smtClean="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SI </a:t>
                </a:r>
                <a:r>
                  <a:rPr lang="en-US" sz="2400" dirty="0" err="1">
                    <a:solidFill>
                      <a:srgbClr val="0070C0"/>
                    </a:solidFill>
                    <a:latin typeface="Kalpurush" pitchFamily="2" charset="0"/>
                    <a:cs typeface="Kalpurush" pitchFamily="2" charset="0"/>
                  </a:rPr>
                  <a:t>পদ্ধতিতে</a:t>
                </a:r>
                <a:r>
                  <a:rPr lang="en-US"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 </a:t>
                </a:r>
                <a14:m>
                  <m:oMath xmlns:m="http://schemas.openxmlformats.org/officeDocument/2006/math">
                    <m:sSup>
                      <m:sSupPr>
                        <m:ctrlPr>
                          <a:rPr lang="en-US" sz="2400" b="0" i="1" dirty="0" smtClean="0">
                            <a:solidFill>
                              <a:srgbClr val="0070C0"/>
                            </a:solidFill>
                            <a:latin typeface="Cambria Math"/>
                            <a:ea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𝐾</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IN" sz="2400" dirty="0" smtClean="0">
                    <a:solidFill>
                      <a:srgbClr val="0070C0"/>
                    </a:solidFill>
                    <a:latin typeface="Kalpurush" pitchFamily="2" charset="0"/>
                    <a:cs typeface="Kalpurush" pitchFamily="2" charset="0"/>
                  </a:rPr>
                  <a:t> ; অন্যান্য </a:t>
                </a:r>
                <a:r>
                  <a:rPr lang="en-IN" sz="2400" dirty="0" err="1" smtClean="0">
                    <a:solidFill>
                      <a:srgbClr val="0070C0"/>
                    </a:solidFill>
                    <a:latin typeface="Kalpurush" pitchFamily="2" charset="0"/>
                    <a:cs typeface="Kalpurush" pitchFamily="2" charset="0"/>
                  </a:rPr>
                  <a:t>একক</a:t>
                </a:r>
                <a:r>
                  <a:rPr lang="en-IN" sz="2400" dirty="0" smtClean="0">
                    <a:solidFill>
                      <a:srgbClr val="0070C0"/>
                    </a:solidFill>
                    <a:latin typeface="Kalpurush" pitchFamily="2" charset="0"/>
                    <a:cs typeface="Kalpurush" pitchFamily="2" charset="0"/>
                  </a:rPr>
                  <a:t> - </a:t>
                </a:r>
                <a14:m>
                  <m:oMath xmlns:m="http://schemas.openxmlformats.org/officeDocument/2006/math">
                    <m:sSup>
                      <m:sSupPr>
                        <m:ctrlPr>
                          <a:rPr lang="en-US" sz="2400" b="0" i="1" smtClean="0">
                            <a:solidFill>
                              <a:srgbClr val="0070C0"/>
                            </a:solidFill>
                            <a:latin typeface="Cambria Math"/>
                            <a:ea typeface="Cambria Math"/>
                            <a:cs typeface="Kalpurush" pitchFamily="2" charset="0"/>
                          </a:rPr>
                        </m:ctrlPr>
                      </m:sSupPr>
                      <m:e>
                        <m:r>
                          <a:rPr lang="en-IN" sz="2400" i="1" smtClean="0">
                            <a:solidFill>
                              <a:srgbClr val="0070C0"/>
                            </a:solidFill>
                            <a:latin typeface="Cambria Math"/>
                            <a:ea typeface="Cambria Math"/>
                            <a:cs typeface="Kalpurush" pitchFamily="2" charset="0"/>
                          </a:rPr>
                          <m:t>℉</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oMath>
                </a14:m>
                <a:endParaRPr lang="en-IN" sz="2400" dirty="0" smtClean="0">
                  <a:solidFill>
                    <a:srgbClr val="0070C0"/>
                  </a:solidFill>
                  <a:latin typeface="Kalpurush" pitchFamily="2" charset="0"/>
                  <a:cs typeface="Kalpurush" pitchFamily="2" charset="0"/>
                </a:endParaRPr>
              </a:p>
              <a:p>
                <a:pPr>
                  <a:spcAft>
                    <a:spcPts val="1200"/>
                  </a:spcAft>
                </a:pPr>
                <a14:m>
                  <m:oMath xmlns:m="http://schemas.openxmlformats.org/officeDocument/2006/math">
                    <m:r>
                      <a:rPr lang="en-US" sz="2400" b="0" i="1" smtClean="0">
                        <a:solidFill>
                          <a:srgbClr val="0070C0"/>
                        </a:solidFill>
                        <a:latin typeface="Cambria Math"/>
                        <a:cs typeface="Kalpurush" pitchFamily="2" charset="0"/>
                      </a:rPr>
                      <m:t>1</m:t>
                    </m:r>
                    <m:r>
                      <a:rPr lang="en-US" sz="2400" b="0" i="1" smtClean="0">
                        <a:solidFill>
                          <a:srgbClr val="0070C0"/>
                        </a:solidFill>
                        <a:latin typeface="Cambria Math"/>
                        <a:ea typeface="Cambria Math"/>
                        <a:cs typeface="Kalpurush" pitchFamily="2" charset="0"/>
                      </a:rPr>
                      <m:t>℃</m:t>
                    </m:r>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উষ্ণতার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পরিবর্তন</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b="0" i="0" smtClean="0">
                        <a:solidFill>
                          <a:srgbClr val="0070C0"/>
                        </a:solidFill>
                        <a:latin typeface="Cambria Math"/>
                        <a:cs typeface="Kalpurush" pitchFamily="2" charset="0"/>
                      </a:rPr>
                      <m:t>=</m:t>
                    </m:r>
                    <m:r>
                      <a:rPr lang="en-US" sz="2400" b="0" i="1" smtClean="0">
                        <a:solidFill>
                          <a:srgbClr val="0070C0"/>
                        </a:solidFill>
                        <a:latin typeface="Cambria Math"/>
                        <a:cs typeface="Kalpurush" pitchFamily="2" charset="0"/>
                      </a:rPr>
                      <m:t> </m:t>
                    </m:r>
                    <m:f>
                      <m:fPr>
                        <m:ctrlPr>
                          <a:rPr lang="en-US" sz="2400" b="0" i="1" smtClean="0">
                            <a:solidFill>
                              <a:srgbClr val="0070C0"/>
                            </a:solidFill>
                            <a:latin typeface="Cambria Math"/>
                            <a:cs typeface="Kalpurush" pitchFamily="2" charset="0"/>
                          </a:rPr>
                        </m:ctrlPr>
                      </m:fPr>
                      <m:num>
                        <m:r>
                          <a:rPr lang="en-US" sz="2400" b="0" i="1" smtClean="0">
                            <a:solidFill>
                              <a:srgbClr val="0070C0"/>
                            </a:solidFill>
                            <a:latin typeface="Cambria Math"/>
                            <a:cs typeface="Kalpurush" pitchFamily="2" charset="0"/>
                          </a:rPr>
                          <m:t>9</m:t>
                        </m:r>
                      </m:num>
                      <m:den>
                        <m:r>
                          <a:rPr lang="en-US" sz="2400" b="0" i="1" smtClean="0">
                            <a:solidFill>
                              <a:srgbClr val="0070C0"/>
                            </a:solidFill>
                            <a:latin typeface="Cambria Math"/>
                            <a:cs typeface="Kalpurush" pitchFamily="2" charset="0"/>
                          </a:rPr>
                          <m:t>5</m:t>
                        </m:r>
                      </m:den>
                    </m:f>
                    <m:r>
                      <a:rPr lang="en-US" sz="2400" b="0" i="1" smtClean="0">
                        <a:solidFill>
                          <a:srgbClr val="0070C0"/>
                        </a:solidFill>
                        <a:latin typeface="Cambria Math"/>
                        <a:ea typeface="Cambria Math"/>
                        <a:cs typeface="Kalpurush" pitchFamily="2" charset="0"/>
                      </a:rPr>
                      <m:t>℉</m:t>
                    </m:r>
                  </m:oMath>
                </a14:m>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উষ্ণতার</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পরিবর্তন</a:t>
                </a:r>
                <a:r>
                  <a:rPr lang="en-US" sz="2400" dirty="0">
                    <a:solidFill>
                      <a:srgbClr val="0070C0"/>
                    </a:solidFill>
                    <a:latin typeface="Kalpurush" pitchFamily="2" charset="0"/>
                    <a:cs typeface="Kalpurush" pitchFamily="2" charset="0"/>
                  </a:rPr>
                  <a:t> </a:t>
                </a:r>
                <a14:m>
                  <m:oMath xmlns:m="http://schemas.openxmlformats.org/officeDocument/2006/math">
                    <m:r>
                      <a:rPr lang="en-US" sz="2400" b="0" i="0" smtClean="0">
                        <a:solidFill>
                          <a:srgbClr val="0070C0"/>
                        </a:solidFill>
                        <a:latin typeface="Cambria Math"/>
                        <a:cs typeface="Kalpurush" pitchFamily="2" charset="0"/>
                      </a:rPr>
                      <m:t>=</m:t>
                    </m:r>
                    <m:r>
                      <a:rPr lang="en-US" sz="2400" i="1">
                        <a:solidFill>
                          <a:srgbClr val="0070C0"/>
                        </a:solidFill>
                        <a:latin typeface="Cambria Math"/>
                        <a:cs typeface="Kalpurush" pitchFamily="2" charset="0"/>
                      </a:rPr>
                      <m:t>1</m:t>
                    </m:r>
                    <m:r>
                      <a:rPr lang="en-US" sz="2400" b="0" i="1" smtClean="0">
                        <a:solidFill>
                          <a:srgbClr val="0070C0"/>
                        </a:solidFill>
                        <a:latin typeface="Cambria Math"/>
                        <a:cs typeface="Kalpurush" pitchFamily="2" charset="0"/>
                      </a:rPr>
                      <m:t>𝐾</m:t>
                    </m:r>
                  </m:oMath>
                </a14:m>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উষ্ণতার</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পরিবর্তন</a:t>
                </a:r>
                <a:r>
                  <a:rPr lang="en-US" sz="2400" dirty="0">
                    <a:solidFill>
                      <a:srgbClr val="0070C0"/>
                    </a:solidFill>
                    <a:latin typeface="Kalpurush" pitchFamily="2" charset="0"/>
                    <a:cs typeface="Kalpurush" pitchFamily="2" charset="0"/>
                  </a:rPr>
                  <a:t> </a:t>
                </a:r>
                <a:endParaRPr lang="en-IN" sz="2400" dirty="0">
                  <a:solidFill>
                    <a:srgbClr val="0070C0"/>
                  </a:solidFill>
                  <a:latin typeface="Kalpurush" pitchFamily="2" charset="0"/>
                  <a:cs typeface="Kalpurush" pitchFamily="2"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𝐶</m:t>
                          </m:r>
                        </m:sub>
                      </m:sSub>
                      <m:r>
                        <a:rPr lang="en-US" sz="2400" b="0" i="1" smtClean="0">
                          <a:solidFill>
                            <a:srgbClr val="0070C0"/>
                          </a:solidFill>
                          <a:latin typeface="Cambria Math"/>
                          <a:ea typeface="Cambria Math"/>
                          <a:cs typeface="Kalpurush" pitchFamily="2" charset="0"/>
                        </a:rPr>
                        <m:t>=</m:t>
                      </m:r>
                      <m:sSub>
                        <m:sSubPr>
                          <m:ctrlPr>
                            <a:rPr lang="en-US" sz="2400" b="0" i="1" smtClean="0">
                              <a:solidFill>
                                <a:srgbClr val="0070C0"/>
                              </a:solidFill>
                              <a:latin typeface="Cambria Math"/>
                              <a:ea typeface="Cambria Math"/>
                              <a:cs typeface="Kalpurush" pitchFamily="2" charset="0"/>
                            </a:rPr>
                          </m:ctrlPr>
                        </m:sSubPr>
                        <m:e>
                          <m:f>
                            <m:fPr>
                              <m:ctrlPr>
                                <a:rPr lang="en-US" sz="2400" b="0" i="1" smtClean="0">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9</m:t>
                              </m:r>
                            </m:num>
                            <m:den>
                              <m:r>
                                <a:rPr lang="en-US" sz="2400" b="0" i="1" smtClean="0">
                                  <a:solidFill>
                                    <a:srgbClr val="0070C0"/>
                                  </a:solidFill>
                                  <a:latin typeface="Cambria Math"/>
                                  <a:ea typeface="Cambria Math"/>
                                  <a:cs typeface="Kalpurush" pitchFamily="2" charset="0"/>
                                </a:rPr>
                                <m:t>5</m:t>
                              </m:r>
                            </m:den>
                          </m:f>
                          <m:r>
                            <a:rPr lang="en-US" sz="2400" b="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𝐹</m:t>
                          </m:r>
                        </m:sub>
                      </m:sSub>
                      <m:r>
                        <a:rPr lang="en-US" sz="2400" b="0" i="1" dirty="0" smtClean="0">
                          <a:solidFill>
                            <a:srgbClr val="0070C0"/>
                          </a:solidFill>
                          <a:latin typeface="Cambria Math"/>
                          <a:cs typeface="Kalpurush" pitchFamily="2" charset="0"/>
                        </a:rPr>
                        <m:t>=</m:t>
                      </m:r>
                      <m:sSub>
                        <m:sSubPr>
                          <m:ctrlPr>
                            <a:rPr lang="en-US" sz="2400" b="0" i="1" dirty="0" smtClean="0">
                              <a:solidFill>
                                <a:srgbClr val="0070C0"/>
                              </a:solidFill>
                              <a:latin typeface="Cambria Math"/>
                              <a:ea typeface="Cambria Math"/>
                              <a:cs typeface="Kalpurush" pitchFamily="2" charset="0"/>
                            </a:rPr>
                          </m:ctrlPr>
                        </m:sSubPr>
                        <m:e>
                          <m:r>
                            <a:rPr lang="en-US" sz="2400" b="0" i="1" dirty="0" smtClean="0">
                              <a:solidFill>
                                <a:srgbClr val="0070C0"/>
                              </a:solidFill>
                              <a:latin typeface="Cambria Math"/>
                              <a:ea typeface="Cambria Math"/>
                              <a:cs typeface="Kalpurush" pitchFamily="2" charset="0"/>
                            </a:rPr>
                            <m:t>𝛾</m:t>
                          </m:r>
                        </m:e>
                        <m:sub>
                          <m:r>
                            <a:rPr lang="en-US" sz="2400" b="0" i="1" dirty="0" smtClean="0">
                              <a:solidFill>
                                <a:srgbClr val="0070C0"/>
                              </a:solidFill>
                              <a:latin typeface="Cambria Math"/>
                              <a:ea typeface="Cambria Math"/>
                              <a:cs typeface="Kalpurush" pitchFamily="2" charset="0"/>
                            </a:rPr>
                            <m:t>𝐾</m:t>
                          </m:r>
                        </m:sub>
                      </m:sSub>
                    </m:oMath>
                  </m:oMathPara>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4831644"/>
              </a:xfrm>
              <a:prstGeom prst="rect">
                <a:avLst/>
              </a:prstGeom>
              <a:blipFill rotWithShape="1">
                <a:blip r:embed="rId2"/>
                <a:stretch>
                  <a:fillRect l="-1123" r="-702"/>
                </a:stretch>
              </a:blipFill>
            </p:spPr>
            <p:txBody>
              <a:bodyPr/>
              <a:lstStyle/>
              <a:p>
                <a:r>
                  <a:rPr lang="en-IN">
                    <a:noFill/>
                  </a:rPr>
                  <a:t> </a:t>
                </a:r>
              </a:p>
            </p:txBody>
          </p:sp>
        </mc:Fallback>
      </mc:AlternateContent>
    </p:spTree>
    <p:extLst>
      <p:ext uri="{BB962C8B-B14F-4D97-AF65-F5344CB8AC3E}">
        <p14:creationId xmlns:p14="http://schemas.microsoft.com/office/powerpoint/2010/main" val="354883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en-US" sz="3200" u="sng" dirty="0" err="1" smtClean="0">
                <a:solidFill>
                  <a:srgbClr val="FF0000"/>
                </a:solidFill>
                <a:latin typeface="Kalpurush" pitchFamily="2" charset="0"/>
                <a:cs typeface="Kalpurush" pitchFamily="2" charset="0"/>
              </a:rPr>
              <a:t>গ্যাসের</a:t>
            </a:r>
            <a:r>
              <a:rPr lang="as-IN"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আয়তন</a:t>
            </a:r>
            <a:r>
              <a:rPr lang="as-IN" sz="3200" u="sng" dirty="0" smtClean="0">
                <a:solidFill>
                  <a:srgbClr val="FF0000"/>
                </a:solidFill>
                <a:latin typeface="Kalpurush" pitchFamily="2" charset="0"/>
                <a:cs typeface="Kalpurush" pitchFamily="2" charset="0"/>
              </a:rPr>
              <a:t> প্রসারণ </a:t>
            </a:r>
            <a:r>
              <a:rPr lang="as-IN" sz="3200" u="sng" dirty="0">
                <a:solidFill>
                  <a:srgbClr val="FF0000"/>
                </a:solidFill>
                <a:latin typeface="Kalpurush" pitchFamily="2" charset="0"/>
                <a:cs typeface="Kalpurush" pitchFamily="2" charset="0"/>
              </a:rPr>
              <a:t>গুণাঙ্ক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129367"/>
                <a:ext cx="8686800" cy="5452005"/>
              </a:xfrm>
              <a:prstGeom prst="rect">
                <a:avLst/>
              </a:prstGeom>
              <a:noFill/>
            </p:spPr>
            <p:txBody>
              <a:bodyPr wrap="square" rtlCol="0">
                <a:spAutoFit/>
              </a:bodyPr>
              <a:lstStyle/>
              <a:p>
                <a:pPr algn="just">
                  <a:spcAft>
                    <a:spcPts val="1200"/>
                  </a:spcAft>
                </a:pPr>
                <a:r>
                  <a:rPr lang="as-IN" sz="2400" b="1" dirty="0" smtClean="0">
                    <a:solidFill>
                      <a:srgbClr val="00B050"/>
                    </a:solidFill>
                    <a:latin typeface="Kalpurush" pitchFamily="2" charset="0"/>
                    <a:cs typeface="Kalpurush" pitchFamily="2" charset="0"/>
                  </a:rPr>
                  <a:t>গ্যাসের আয়তন প্রসারণ গুণা</a:t>
                </a:r>
                <a:r>
                  <a:rPr lang="en-US" sz="2400" b="1" dirty="0" err="1" smtClean="0">
                    <a:solidFill>
                      <a:srgbClr val="00B050"/>
                    </a:solidFill>
                    <a:latin typeface="Kalpurush" pitchFamily="2" charset="0"/>
                    <a:cs typeface="Kalpurush" pitchFamily="2" charset="0"/>
                  </a:rPr>
                  <a:t>ঙ্কের</a:t>
                </a:r>
                <a:r>
                  <a:rPr lang="en-US" sz="2400" b="1" dirty="0" smtClean="0">
                    <a:solidFill>
                      <a:srgbClr val="00B050"/>
                    </a:solidFill>
                    <a:latin typeface="Kalpurush" pitchFamily="2" charset="0"/>
                    <a:cs typeface="Kalpurush" pitchFamily="2" charset="0"/>
                  </a:rPr>
                  <a:t> </a:t>
                </a:r>
                <a:r>
                  <a:rPr lang="en-US" sz="2400" b="1" dirty="0" err="1" smtClean="0">
                    <a:solidFill>
                      <a:srgbClr val="00B050"/>
                    </a:solidFill>
                    <a:latin typeface="Kalpurush" pitchFamily="2" charset="0"/>
                    <a:cs typeface="Kalpurush" pitchFamily="2" charset="0"/>
                  </a:rPr>
                  <a:t>মান</a:t>
                </a:r>
                <a:r>
                  <a:rPr lang="as-IN" sz="2400" b="1" dirty="0" smtClean="0">
                    <a:solidFill>
                      <a:srgbClr val="00B050"/>
                    </a:solidFill>
                    <a:latin typeface="Kalpurush" pitchFamily="2" charset="0"/>
                    <a:cs typeface="Kalpurush" pitchFamily="2" charset="0"/>
                  </a:rPr>
                  <a:t> :</a:t>
                </a:r>
                <a:r>
                  <a:rPr lang="en-US" sz="2400" b="1" dirty="0" smtClean="0">
                    <a:solidFill>
                      <a:srgbClr val="00B050"/>
                    </a:solidFill>
                    <a:latin typeface="Kalpurush" pitchFamily="2" charset="0"/>
                    <a:cs typeface="Kalpurush" pitchFamily="2" charset="0"/>
                  </a:rPr>
                  <a:t>   </a:t>
                </a:r>
                <a14:m>
                  <m:oMath xmlns:m="http://schemas.openxmlformats.org/officeDocument/2006/math">
                    <m:r>
                      <a:rPr lang="en-US" sz="2400" b="1" i="0" smtClean="0">
                        <a:solidFill>
                          <a:srgbClr val="0070C0"/>
                        </a:solidFill>
                        <a:latin typeface="Cambria Math"/>
                        <a:ea typeface="Cambria Math"/>
                        <a:cs typeface="Kalpurush" pitchFamily="2" charset="0"/>
                      </a:rPr>
                      <m:t>  </m:t>
                    </m:r>
                    <m:sSub>
                      <m:sSubPr>
                        <m:ctrlPr>
                          <a:rPr lang="en-US" sz="2400" b="0" i="1" smtClean="0">
                            <a:solidFill>
                              <a:srgbClr val="0070C0"/>
                            </a:solidFill>
                            <a:latin typeface="Cambria Math"/>
                            <a:ea typeface="Cambria Math"/>
                            <a:cs typeface="Kalpurush" pitchFamily="2" charset="0"/>
                          </a:rPr>
                        </m:ctrlPr>
                      </m:sSubPr>
                      <m:e>
                        <m:r>
                          <a:rPr lang="en-IN" sz="2400" i="1" smtClean="0">
                            <a:solidFill>
                              <a:srgbClr val="0070C0"/>
                            </a:solidFill>
                            <a:latin typeface="Cambria Math"/>
                            <a:ea typeface="Cambria Math"/>
                            <a:cs typeface="Kalpurush" pitchFamily="2" charset="0"/>
                          </a:rPr>
                          <m:t>𝛾</m:t>
                        </m:r>
                      </m:e>
                      <m:sub>
                        <m:r>
                          <a:rPr lang="en-US" sz="2400" b="0" i="1" smtClean="0">
                            <a:solidFill>
                              <a:srgbClr val="0070C0"/>
                            </a:solidFill>
                            <a:latin typeface="Cambria Math"/>
                            <a:ea typeface="Cambria Math"/>
                            <a:cs typeface="Kalpurush" pitchFamily="2" charset="0"/>
                          </a:rPr>
                          <m:t>𝑝</m:t>
                        </m:r>
                      </m:sub>
                    </m:sSub>
                    <m:r>
                      <a:rPr lang="en-US" sz="2400" b="0" i="1" smtClean="0">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𝑡</m:t>
                            </m:r>
                          </m:sub>
                        </m:sSub>
                        <m:r>
                          <a:rPr lang="en-US" sz="2400" i="1" dirty="0">
                            <a:solidFill>
                              <a:srgbClr val="0070C0"/>
                            </a:solidFill>
                            <a:latin typeface="Cambria Math"/>
                            <a:cs typeface="Kalpurush" pitchFamily="2" charset="0"/>
                          </a:rPr>
                          <m:t>−</m:t>
                        </m:r>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0</m:t>
                            </m:r>
                          </m:sub>
                        </m:sSub>
                      </m:num>
                      <m:den>
                        <m:sSub>
                          <m:sSubPr>
                            <m:ctrlPr>
                              <a:rPr lang="en-US" sz="2400" i="1" dirty="0">
                                <a:solidFill>
                                  <a:srgbClr val="0070C0"/>
                                </a:solidFill>
                                <a:latin typeface="Cambria Math"/>
                                <a:cs typeface="Kalpurush" pitchFamily="2" charset="0"/>
                              </a:rPr>
                            </m:ctrlPr>
                          </m:sSubPr>
                          <m:e>
                            <m:r>
                              <a:rPr lang="en-US" sz="2400" b="0" i="1" dirty="0" smtClean="0">
                                <a:solidFill>
                                  <a:srgbClr val="0070C0"/>
                                </a:solidFill>
                                <a:latin typeface="Cambria Math"/>
                                <a:cs typeface="Kalpurush" pitchFamily="2" charset="0"/>
                              </a:rPr>
                              <m:t>𝑉</m:t>
                            </m:r>
                          </m:e>
                          <m:sub>
                            <m:r>
                              <a:rPr lang="en-US" sz="2400" b="0" i="1" dirty="0" smtClean="0">
                                <a:solidFill>
                                  <a:srgbClr val="0070C0"/>
                                </a:solidFill>
                                <a:latin typeface="Cambria Math"/>
                                <a:cs typeface="Kalpurush" pitchFamily="2" charset="0"/>
                              </a:rPr>
                              <m:t>0</m:t>
                            </m:r>
                          </m:sub>
                        </m:sSub>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𝑡</m:t>
                        </m:r>
                      </m:den>
                    </m:f>
                  </m:oMath>
                </a14:m>
                <a:endParaRPr lang="en-IN" sz="2400" dirty="0" smtClean="0">
                  <a:solidFill>
                    <a:srgbClr val="0070C0"/>
                  </a:solidFill>
                  <a:latin typeface="Kalpurush" pitchFamily="2" charset="0"/>
                  <a:cs typeface="Kalpurush" pitchFamily="2" charset="0"/>
                </a:endParaRPr>
              </a:p>
              <a:p>
                <a:pPr algn="ctr">
                  <a:spcAft>
                    <a:spcPts val="1200"/>
                  </a:spcAft>
                </a:pPr>
                <a:r>
                  <a:rPr lang="en-US" sz="2400" dirty="0">
                    <a:solidFill>
                      <a:srgbClr val="0070C0"/>
                    </a:solidFill>
                    <a:latin typeface="Kalpurush" pitchFamily="2" charset="0"/>
                    <a:cs typeface="Kalpurush" pitchFamily="2" charset="0"/>
                  </a:rPr>
                  <a:t>বা, </a:t>
                </a:r>
                <a14:m>
                  <m:oMath xmlns:m="http://schemas.openxmlformats.org/officeDocument/2006/math">
                    <m:sSub>
                      <m:sSubPr>
                        <m:ctrlPr>
                          <a:rPr lang="en-US" sz="2400" i="1">
                            <a:solidFill>
                              <a:srgbClr val="0070C0"/>
                            </a:solidFill>
                            <a:latin typeface="Cambria Math"/>
                            <a:ea typeface="Cambria Math"/>
                            <a:cs typeface="Kalpurush" pitchFamily="2" charset="0"/>
                          </a:rPr>
                        </m:ctrlPr>
                      </m:sSubPr>
                      <m:e>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𝑡</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0</m:t>
                            </m:r>
                          </m:sub>
                        </m:sSub>
                        <m:r>
                          <a:rPr lang="en-US" sz="2400" b="1" i="1">
                            <a:solidFill>
                              <a:srgbClr val="0070C0"/>
                            </a:solidFill>
                            <a:latin typeface="Cambria Math"/>
                            <a:ea typeface="Cambria Math"/>
                            <a:cs typeface="Kalpurush" pitchFamily="2" charset="0"/>
                          </a:rPr>
                          <m:t>=</m:t>
                        </m:r>
                        <m:r>
                          <a:rPr lang="en-IN" sz="2400" i="1">
                            <a:solidFill>
                              <a:srgbClr val="0070C0"/>
                            </a:solidFill>
                            <a:latin typeface="Cambria Math"/>
                            <a:ea typeface="Cambria Math"/>
                            <a:cs typeface="Kalpurush" pitchFamily="2" charset="0"/>
                          </a:rPr>
                          <m:t>𝛾</m:t>
                        </m:r>
                      </m:e>
                      <m:sub>
                        <m:r>
                          <a:rPr lang="en-US" sz="2400" i="1">
                            <a:solidFill>
                              <a:srgbClr val="0070C0"/>
                            </a:solidFill>
                            <a:latin typeface="Cambria Math"/>
                            <a:ea typeface="Cambria Math"/>
                            <a:cs typeface="Kalpurush" pitchFamily="2" charset="0"/>
                          </a:rPr>
                          <m:t>𝑝</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0</m:t>
                        </m:r>
                      </m:sub>
                    </m:sSub>
                    <m:r>
                      <a:rPr lang="en-US" sz="2400" i="1">
                        <a:solidFill>
                          <a:srgbClr val="0070C0"/>
                        </a:solidFill>
                        <a:latin typeface="Cambria Math"/>
                        <a:ea typeface="Cambria Math"/>
                        <a:cs typeface="Kalpurush" pitchFamily="2" charset="0"/>
                      </a:rPr>
                      <m:t>×</m:t>
                    </m:r>
                    <m:r>
                      <a:rPr lang="en-US" sz="2400" i="1">
                        <a:solidFill>
                          <a:srgbClr val="0070C0"/>
                        </a:solidFill>
                        <a:latin typeface="Cambria Math"/>
                        <a:ea typeface="Cambria Math"/>
                        <a:cs typeface="Kalpurush" pitchFamily="2" charset="0"/>
                      </a:rPr>
                      <m:t>𝑡</m:t>
                    </m:r>
                  </m:oMath>
                </a14:m>
                <a:r>
                  <a:rPr lang="en-IN" sz="2400" dirty="0" smtClean="0">
                    <a:solidFill>
                      <a:srgbClr val="0070C0"/>
                    </a:solidFill>
                    <a:latin typeface="Kalpurush" pitchFamily="2" charset="0"/>
                    <a:cs typeface="Kalpurush" pitchFamily="2" charset="0"/>
                  </a:rPr>
                  <a:t>  </a:t>
                </a:r>
              </a:p>
              <a:p>
                <a:pPr algn="ctr">
                  <a:spcAft>
                    <a:spcPts val="1200"/>
                  </a:spcAft>
                </a:pPr>
                <a:r>
                  <a:rPr lang="en-US" sz="2400" dirty="0" smtClean="0">
                    <a:solidFill>
                      <a:srgbClr val="0070C0"/>
                    </a:solidFill>
                    <a:latin typeface="Kalpurush" pitchFamily="2" charset="0"/>
                    <a:cs typeface="Kalpurush" pitchFamily="2" charset="0"/>
                  </a:rPr>
                  <a:t>বা</a:t>
                </a:r>
                <a:r>
                  <a:rPr lang="en-US" sz="2400" dirty="0">
                    <a:solidFill>
                      <a:srgbClr val="0070C0"/>
                    </a:solidFill>
                    <a:latin typeface="Kalpurush" pitchFamily="2" charset="0"/>
                    <a:cs typeface="Kalpurush" pitchFamily="2" charset="0"/>
                  </a:rPr>
                  <a:t>, </a:t>
                </a:r>
                <a14:m>
                  <m:oMath xmlns:m="http://schemas.openxmlformats.org/officeDocument/2006/math">
                    <m:sSub>
                      <m:sSubPr>
                        <m:ctrlPr>
                          <a:rPr lang="en-US" sz="2400" i="1">
                            <a:solidFill>
                              <a:srgbClr val="0070C0"/>
                            </a:solidFill>
                            <a:latin typeface="Cambria Math"/>
                            <a:ea typeface="Cambria Math"/>
                            <a:cs typeface="Kalpurush" pitchFamily="2" charset="0"/>
                          </a:rPr>
                        </m:ctrlPr>
                      </m:sSubPr>
                      <m:e>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𝑡</m:t>
                            </m:r>
                          </m:sub>
                        </m:sSub>
                        <m:r>
                          <a:rPr lang="en-US" sz="2400" b="1"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0</m:t>
                            </m:r>
                          </m:sub>
                        </m:sSub>
                        <m:r>
                          <a:rPr lang="en-US" sz="2400" b="0" i="1" smtClean="0">
                            <a:solidFill>
                              <a:srgbClr val="0070C0"/>
                            </a:solidFill>
                            <a:latin typeface="Cambria Math"/>
                            <a:ea typeface="Cambria Math"/>
                            <a:cs typeface="Kalpurush" pitchFamily="2" charset="0"/>
                          </a:rPr>
                          <m:t>+</m:t>
                        </m:r>
                        <m:r>
                          <a:rPr lang="en-IN" sz="2400" i="1">
                            <a:solidFill>
                              <a:srgbClr val="0070C0"/>
                            </a:solidFill>
                            <a:latin typeface="Cambria Math"/>
                            <a:ea typeface="Cambria Math"/>
                            <a:cs typeface="Kalpurush" pitchFamily="2" charset="0"/>
                          </a:rPr>
                          <m:t>𝛾</m:t>
                        </m:r>
                      </m:e>
                      <m:sub>
                        <m:r>
                          <a:rPr lang="en-US" sz="2400" i="1">
                            <a:solidFill>
                              <a:srgbClr val="0070C0"/>
                            </a:solidFill>
                            <a:latin typeface="Cambria Math"/>
                            <a:ea typeface="Cambria Math"/>
                            <a:cs typeface="Kalpurush" pitchFamily="2" charset="0"/>
                          </a:rPr>
                          <m:t>𝑝</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0</m:t>
                        </m:r>
                      </m:sub>
                    </m:sSub>
                    <m:r>
                      <a:rPr lang="en-US" sz="2400" i="1">
                        <a:solidFill>
                          <a:srgbClr val="0070C0"/>
                        </a:solidFill>
                        <a:latin typeface="Cambria Math"/>
                        <a:ea typeface="Cambria Math"/>
                        <a:cs typeface="Kalpurush" pitchFamily="2" charset="0"/>
                      </a:rPr>
                      <m:t>×</m:t>
                    </m:r>
                    <m:r>
                      <a:rPr lang="en-US" sz="2400" i="1">
                        <a:solidFill>
                          <a:srgbClr val="0070C0"/>
                        </a:solidFill>
                        <a:latin typeface="Cambria Math"/>
                        <a:ea typeface="Cambria Math"/>
                        <a:cs typeface="Kalpurush" pitchFamily="2" charset="0"/>
                      </a:rPr>
                      <m:t>𝑡</m:t>
                    </m:r>
                  </m:oMath>
                </a14:m>
                <a:endParaRPr lang="en-IN" sz="2400" dirty="0">
                  <a:solidFill>
                    <a:srgbClr val="0070C0"/>
                  </a:solidFill>
                  <a:latin typeface="Kalpurush" pitchFamily="2" charset="0"/>
                  <a:cs typeface="Kalpurush" pitchFamily="2" charset="0"/>
                </a:endParaRPr>
              </a:p>
              <a:p>
                <a:pPr algn="ctr">
                  <a:spcAft>
                    <a:spcPts val="1200"/>
                  </a:spcAft>
                </a:pPr>
                <a:r>
                  <a:rPr lang="en-US" sz="2400" dirty="0">
                    <a:solidFill>
                      <a:srgbClr val="0070C0"/>
                    </a:solidFill>
                    <a:latin typeface="Kalpurush" pitchFamily="2" charset="0"/>
                    <a:cs typeface="Kalpurush" pitchFamily="2" charset="0"/>
                  </a:rPr>
                  <a:t>বা, </a:t>
                </a:r>
                <a14:m>
                  <m:oMath xmlns:m="http://schemas.openxmlformats.org/officeDocument/2006/math">
                    <m:sSub>
                      <m:sSubPr>
                        <m:ctrlPr>
                          <a:rPr lang="en-US" sz="2400" b="0" i="1" smtClean="0">
                            <a:solidFill>
                              <a:srgbClr val="0070C0"/>
                            </a:solidFill>
                            <a:latin typeface="Cambria Math"/>
                            <a:ea typeface="Cambria Math"/>
                            <a:cs typeface="Kalpurush" pitchFamily="2" charset="0"/>
                          </a:rPr>
                        </m:ctrlPr>
                      </m:sSubPr>
                      <m:e>
                        <m:r>
                          <a:rPr lang="en-US" sz="2400" b="0" i="1" smtClean="0">
                            <a:solidFill>
                              <a:srgbClr val="0070C0"/>
                            </a:solidFill>
                            <a:latin typeface="Cambria Math"/>
                            <a:ea typeface="Cambria Math"/>
                            <a:cs typeface="Kalpurush" pitchFamily="2" charset="0"/>
                          </a:rPr>
                          <m:t>𝑉</m:t>
                        </m:r>
                      </m:e>
                      <m:sub>
                        <m:r>
                          <a:rPr lang="en-US" sz="2400" b="0" i="1" smtClean="0">
                            <a:solidFill>
                              <a:srgbClr val="0070C0"/>
                            </a:solidFill>
                            <a:latin typeface="Cambria Math"/>
                            <a:ea typeface="Cambria Math"/>
                            <a:cs typeface="Kalpurush" pitchFamily="2" charset="0"/>
                          </a:rPr>
                          <m:t>𝑡</m:t>
                        </m:r>
                      </m:sub>
                    </m:sSub>
                    <m:r>
                      <a:rPr lang="en-US" sz="2400" b="0" i="0" smtClean="0">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0</m:t>
                        </m:r>
                      </m:sub>
                    </m:sSub>
                    <m:d>
                      <m:dPr>
                        <m:ctrlPr>
                          <a:rPr lang="en-US" sz="2400" i="1">
                            <a:solidFill>
                              <a:srgbClr val="0070C0"/>
                            </a:solidFill>
                            <a:latin typeface="Cambria Math"/>
                            <a:ea typeface="Cambria Math"/>
                            <a:cs typeface="Kalpurush" pitchFamily="2" charset="0"/>
                          </a:rPr>
                        </m:ctrlPr>
                      </m:dPr>
                      <m:e>
                        <m:r>
                          <a:rPr lang="en-US" sz="2400" i="1">
                            <a:solidFill>
                              <a:srgbClr val="0070C0"/>
                            </a:solidFill>
                            <a:latin typeface="Cambria Math"/>
                            <a:ea typeface="Cambria Math"/>
                            <a:cs typeface="Kalpurush" pitchFamily="2" charset="0"/>
                          </a:rPr>
                          <m:t>1</m:t>
                        </m:r>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𝛾</m:t>
                            </m:r>
                          </m:e>
                          <m:sub>
                            <m:r>
                              <a:rPr lang="en-US" sz="2400" i="1">
                                <a:solidFill>
                                  <a:srgbClr val="0070C0"/>
                                </a:solidFill>
                                <a:latin typeface="Cambria Math"/>
                                <a:ea typeface="Cambria Math"/>
                                <a:cs typeface="Kalpurush" pitchFamily="2" charset="0"/>
                              </a:rPr>
                              <m:t>𝑝</m:t>
                            </m:r>
                          </m:sub>
                        </m:sSub>
                        <m:r>
                          <a:rPr lang="en-US" sz="2400" i="1">
                            <a:solidFill>
                              <a:srgbClr val="0070C0"/>
                            </a:solidFill>
                            <a:latin typeface="Cambria Math"/>
                            <a:ea typeface="Cambria Math"/>
                            <a:cs typeface="Kalpurush" pitchFamily="2" charset="0"/>
                          </a:rPr>
                          <m:t>𝑡</m:t>
                        </m:r>
                      </m:e>
                    </m:d>
                  </m:oMath>
                </a14:m>
                <a:r>
                  <a:rPr lang="en-IN" sz="2400" dirty="0" smtClean="0">
                    <a:solidFill>
                      <a:srgbClr val="0070C0"/>
                    </a:solidFill>
                    <a:latin typeface="Kalpurush" pitchFamily="2" charset="0"/>
                    <a:cs typeface="Kalpurush" pitchFamily="2" charset="0"/>
                  </a:rPr>
                  <a:t> …….. (1)</a:t>
                </a:r>
                <a:endParaRPr lang="en-IN" sz="2400" dirty="0">
                  <a:solidFill>
                    <a:srgbClr val="0070C0"/>
                  </a:solidFill>
                  <a:latin typeface="Kalpurush" pitchFamily="2" charset="0"/>
                  <a:cs typeface="Kalpurush" pitchFamily="2" charset="0"/>
                </a:endParaRPr>
              </a:p>
              <a:p>
                <a:pPr>
                  <a:spcAft>
                    <a:spcPts val="1200"/>
                  </a:spcAft>
                </a:pPr>
                <a:r>
                  <a:rPr lang="en-US" sz="2400" dirty="0" err="1" smtClean="0">
                    <a:solidFill>
                      <a:srgbClr val="0070C0"/>
                    </a:solidFill>
                    <a:latin typeface="Kalpurush" pitchFamily="2" charset="0"/>
                    <a:cs typeface="Kalpurush" pitchFamily="2" charset="0"/>
                  </a:rPr>
                  <a:t>চার্লসের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সূত্রের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গাণিতিক</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রূপ</a:t>
                </a:r>
                <a:r>
                  <a:rPr lang="en-US" sz="2400" dirty="0" smtClean="0">
                    <a:solidFill>
                      <a:srgbClr val="0070C0"/>
                    </a:solidFill>
                    <a:latin typeface="Kalpurush" pitchFamily="2" charset="0"/>
                    <a:cs typeface="Kalpurush" pitchFamily="2" charset="0"/>
                  </a:rPr>
                  <a:t> : </a:t>
                </a:r>
                <a14:m>
                  <m:oMath xmlns:m="http://schemas.openxmlformats.org/officeDocument/2006/math">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𝑡</m:t>
                        </m:r>
                      </m:sub>
                    </m:sSub>
                    <m:r>
                      <a:rPr lang="en-US" sz="2400">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𝑉</m:t>
                        </m:r>
                      </m:e>
                      <m:sub>
                        <m:r>
                          <a:rPr lang="en-US" sz="2400" i="1">
                            <a:solidFill>
                              <a:srgbClr val="0070C0"/>
                            </a:solidFill>
                            <a:latin typeface="Cambria Math"/>
                            <a:ea typeface="Cambria Math"/>
                            <a:cs typeface="Kalpurush" pitchFamily="2" charset="0"/>
                          </a:rPr>
                          <m:t>0</m:t>
                        </m:r>
                      </m:sub>
                    </m:sSub>
                    <m:d>
                      <m:dPr>
                        <m:ctrlPr>
                          <a:rPr lang="en-US" sz="2400" i="1">
                            <a:solidFill>
                              <a:srgbClr val="0070C0"/>
                            </a:solidFill>
                            <a:latin typeface="Cambria Math"/>
                            <a:ea typeface="Cambria Math"/>
                            <a:cs typeface="Kalpurush" pitchFamily="2" charset="0"/>
                          </a:rPr>
                        </m:ctrlPr>
                      </m:dPr>
                      <m:e>
                        <m:r>
                          <a:rPr lang="en-US" sz="2400" i="1">
                            <a:solidFill>
                              <a:srgbClr val="0070C0"/>
                            </a:solidFill>
                            <a:latin typeface="Cambria Math"/>
                            <a:ea typeface="Cambria Math"/>
                            <a:cs typeface="Kalpurush" pitchFamily="2" charset="0"/>
                          </a:rPr>
                          <m:t>1</m:t>
                        </m:r>
                        <m:r>
                          <a:rPr lang="en-US" sz="2400" i="1">
                            <a:solidFill>
                              <a:srgbClr val="0070C0"/>
                            </a:solidFill>
                            <a:latin typeface="Cambria Math"/>
                            <a:ea typeface="Cambria Math"/>
                            <a:cs typeface="Kalpurush" pitchFamily="2" charset="0"/>
                          </a:rPr>
                          <m:t>+</m:t>
                        </m:r>
                        <m:f>
                          <m:fPr>
                            <m:ctrlPr>
                              <a:rPr lang="en-US" sz="2400" b="0" i="1" smtClean="0">
                                <a:solidFill>
                                  <a:srgbClr val="0070C0"/>
                                </a:solidFill>
                                <a:latin typeface="Cambria Math"/>
                                <a:ea typeface="Cambria Math"/>
                                <a:cs typeface="Kalpurush" pitchFamily="2" charset="0"/>
                              </a:rPr>
                            </m:ctrlPr>
                          </m:fPr>
                          <m:num>
                            <m:r>
                              <a:rPr lang="en-US" sz="2400" i="1">
                                <a:solidFill>
                                  <a:srgbClr val="0070C0"/>
                                </a:solidFill>
                                <a:latin typeface="Cambria Math"/>
                                <a:ea typeface="Cambria Math"/>
                                <a:cs typeface="Kalpurush" pitchFamily="2" charset="0"/>
                              </a:rPr>
                              <m:t>𝑡</m:t>
                            </m:r>
                          </m:num>
                          <m:den>
                            <m:r>
                              <a:rPr lang="en-US" sz="2400" b="0" i="1" smtClean="0">
                                <a:solidFill>
                                  <a:srgbClr val="0070C0"/>
                                </a:solidFill>
                                <a:latin typeface="Cambria Math"/>
                                <a:ea typeface="Cambria Math"/>
                                <a:cs typeface="Kalpurush" pitchFamily="2" charset="0"/>
                              </a:rPr>
                              <m:t>273</m:t>
                            </m:r>
                          </m:den>
                        </m:f>
                      </m:e>
                    </m:d>
                  </m:oMath>
                </a14:m>
                <a:r>
                  <a:rPr lang="en-IN" sz="2400" dirty="0" smtClean="0">
                    <a:solidFill>
                      <a:srgbClr val="0070C0"/>
                    </a:solidFill>
                    <a:latin typeface="Kalpurush" pitchFamily="2" charset="0"/>
                    <a:cs typeface="Kalpurush" pitchFamily="2" charset="0"/>
                  </a:rPr>
                  <a:t> ……. (2)</a:t>
                </a:r>
                <a:endParaRPr lang="en-IN" sz="2400" dirty="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(1) ও (2) </a:t>
                </a:r>
                <a:r>
                  <a:rPr lang="en-US" sz="2400" dirty="0" err="1" smtClean="0">
                    <a:solidFill>
                      <a:srgbClr val="0070C0"/>
                    </a:solidFill>
                    <a:latin typeface="Kalpurush" pitchFamily="2" charset="0"/>
                    <a:cs typeface="Kalpurush" pitchFamily="2" charset="0"/>
                  </a:rPr>
                  <a:t>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সমীকরণ</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তুলনা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করলে</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পাওয়া</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যায়</a:t>
                </a:r>
                <a:r>
                  <a:rPr lang="en-US" sz="2400" dirty="0" smtClean="0">
                    <a:solidFill>
                      <a:srgbClr val="0070C0"/>
                    </a:solidFill>
                    <a:latin typeface="Kalpurush" pitchFamily="2" charset="0"/>
                    <a:cs typeface="Kalpurush" pitchFamily="2" charset="0"/>
                  </a:rPr>
                  <a:t>, </a:t>
                </a:r>
                <a14:m>
                  <m:oMath xmlns:m="http://schemas.openxmlformats.org/officeDocument/2006/math">
                    <m:sSub>
                      <m:sSubPr>
                        <m:ctrlPr>
                          <a:rPr lang="en-US" sz="2400" i="1">
                            <a:solidFill>
                              <a:srgbClr val="0070C0"/>
                            </a:solidFill>
                            <a:latin typeface="Cambria Math"/>
                            <a:ea typeface="Cambria Math"/>
                            <a:cs typeface="Kalpurush" pitchFamily="2" charset="0"/>
                          </a:rPr>
                        </m:ctrlPr>
                      </m:sSubPr>
                      <m:e>
                        <m:r>
                          <a:rPr lang="en-IN" sz="2400" i="1">
                            <a:solidFill>
                              <a:srgbClr val="0070C0"/>
                            </a:solidFill>
                            <a:latin typeface="Cambria Math"/>
                            <a:ea typeface="Cambria Math"/>
                            <a:cs typeface="Kalpurush" pitchFamily="2" charset="0"/>
                          </a:rPr>
                          <m:t>𝛾</m:t>
                        </m:r>
                      </m:e>
                      <m:sub>
                        <m:r>
                          <a:rPr lang="en-US" sz="2400" i="1">
                            <a:solidFill>
                              <a:srgbClr val="0070C0"/>
                            </a:solidFill>
                            <a:latin typeface="Cambria Math"/>
                            <a:ea typeface="Cambria Math"/>
                            <a:cs typeface="Kalpurush" pitchFamily="2" charset="0"/>
                          </a:rPr>
                          <m:t>𝑝</m:t>
                        </m:r>
                      </m:sub>
                    </m:sSub>
                    <m:r>
                      <a:rPr lang="en-US" sz="2400" i="1">
                        <a:solidFill>
                          <a:srgbClr val="0070C0"/>
                        </a:solidFill>
                        <a:latin typeface="Cambria Math"/>
                        <a:ea typeface="Cambria Math"/>
                        <a:cs typeface="Kalpurush" pitchFamily="2" charset="0"/>
                      </a:rPr>
                      <m:t>=</m:t>
                    </m:r>
                    <m:f>
                      <m:fPr>
                        <m:ctrlPr>
                          <a:rPr lang="en-US" sz="2400" i="1">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1</m:t>
                        </m:r>
                      </m:num>
                      <m:den>
                        <m:r>
                          <a:rPr lang="en-US" sz="2400" b="0" i="1" dirty="0" smtClean="0">
                            <a:solidFill>
                              <a:srgbClr val="0070C0"/>
                            </a:solidFill>
                            <a:latin typeface="Cambria Math"/>
                            <a:cs typeface="Kalpurush" pitchFamily="2" charset="0"/>
                          </a:rPr>
                          <m:t>273</m:t>
                        </m:r>
                      </m:den>
                    </m:f>
                    <m:r>
                      <a:rPr lang="en-US" sz="2400" i="1" smtClean="0">
                        <a:solidFill>
                          <a:srgbClr val="0070C0"/>
                        </a:solidFill>
                        <a:latin typeface="Cambria Math"/>
                        <a:ea typeface="Cambria Math"/>
                        <a:cs typeface="Kalpurush" pitchFamily="2" charset="0"/>
                      </a:rPr>
                      <m:t>℃</m:t>
                    </m:r>
                  </m:oMath>
                </a14:m>
                <a:endParaRPr lang="en-IN" sz="2400" dirty="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=&gt; </a:t>
                </a:r>
                <a:r>
                  <a:rPr lang="en-US" sz="2400" dirty="0" err="1" smtClean="0">
                    <a:solidFill>
                      <a:srgbClr val="0070C0"/>
                    </a:solidFill>
                    <a:latin typeface="Kalpurush" pitchFamily="2" charset="0"/>
                    <a:cs typeface="Kalpurush" pitchFamily="2" charset="0"/>
                  </a:rPr>
                  <a:t>সমস্ত</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গ্যাসের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আয়তন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বা</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চাপ</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গুণাঙ্কের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মান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সমান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কিন্তু</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ভিন্ন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ভিন্ন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কঠিন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বা</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তরলের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প্রসারণ</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গুণাঙ্ক</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বিভিন্ন</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হয়</a:t>
                </a:r>
                <a:r>
                  <a:rPr lang="en-US" sz="2400" dirty="0" smtClean="0">
                    <a:solidFill>
                      <a:srgbClr val="0070C0"/>
                    </a:solidFill>
                    <a:latin typeface="Kalpurush" pitchFamily="2" charset="0"/>
                    <a:cs typeface="Kalpurush" pitchFamily="2" charset="0"/>
                  </a:rPr>
                  <a:t>। </a:t>
                </a:r>
                <a:endParaRPr lang="en-IN" sz="2400" dirty="0" smtClean="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=&gt; </a:t>
                </a:r>
                <a:r>
                  <a:rPr lang="en-US" sz="2400" dirty="0" err="1" smtClean="0">
                    <a:solidFill>
                      <a:srgbClr val="0070C0"/>
                    </a:solidFill>
                    <a:latin typeface="Kalpurush" pitchFamily="2" charset="0"/>
                    <a:cs typeface="Kalpurush" pitchFamily="2" charset="0"/>
                  </a:rPr>
                  <a:t>আদর্শ</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গ্যাসের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ক্ষেত্রে</a:t>
                </a:r>
                <a:r>
                  <a:rPr lang="en-US"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আয়তন</a:t>
                </a:r>
                <a:r>
                  <a:rPr lang="en-US" sz="2400" dirty="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গুণাঙ্ক</a:t>
                </a:r>
                <a:r>
                  <a:rPr lang="en-US" sz="2400" dirty="0">
                    <a:solidFill>
                      <a:srgbClr val="0070C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r>
                  <a:rPr lang="en-US" sz="2400" dirty="0" err="1">
                    <a:solidFill>
                      <a:srgbClr val="0070C0"/>
                    </a:solidFill>
                    <a:latin typeface="Kalpurush" pitchFamily="2" charset="0"/>
                    <a:cs typeface="Kalpurush" pitchFamily="2" charset="0"/>
                  </a:rPr>
                  <a:t>চাপ</a:t>
                </a:r>
                <a:r>
                  <a:rPr lang="en-US" sz="2400" dirty="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গুণাঙ্ক</a:t>
                </a:r>
                <a:r>
                  <a:rPr lang="en-US" sz="2400" dirty="0" smtClean="0">
                    <a:solidFill>
                      <a:srgbClr val="0070C0"/>
                    </a:solidFill>
                    <a:latin typeface="Kalpurush" pitchFamily="2" charset="0"/>
                    <a:cs typeface="Kalpurush" pitchFamily="2" charset="0"/>
                  </a:rPr>
                  <a:t> = </a:t>
                </a:r>
                <a14:m>
                  <m:oMath xmlns:m="http://schemas.openxmlformats.org/officeDocument/2006/math">
                    <m:f>
                      <m:fPr>
                        <m:ctrlPr>
                          <a:rPr lang="en-US" sz="2400" i="1">
                            <a:solidFill>
                              <a:srgbClr val="0070C0"/>
                            </a:solidFill>
                            <a:latin typeface="Cambria Math"/>
                            <a:ea typeface="Cambria Math"/>
                            <a:cs typeface="Kalpurush" pitchFamily="2" charset="0"/>
                          </a:rPr>
                        </m:ctrlPr>
                      </m:fPr>
                      <m:num>
                        <m:r>
                          <a:rPr lang="en-US" sz="2400" i="1">
                            <a:solidFill>
                              <a:srgbClr val="0070C0"/>
                            </a:solidFill>
                            <a:latin typeface="Cambria Math"/>
                            <a:ea typeface="Cambria Math"/>
                            <a:cs typeface="Kalpurush" pitchFamily="2" charset="0"/>
                          </a:rPr>
                          <m:t>1</m:t>
                        </m:r>
                      </m:num>
                      <m:den>
                        <m:r>
                          <a:rPr lang="en-US" sz="2400" i="1" dirty="0">
                            <a:solidFill>
                              <a:srgbClr val="0070C0"/>
                            </a:solidFill>
                            <a:latin typeface="Cambria Math"/>
                            <a:cs typeface="Kalpurush" pitchFamily="2" charset="0"/>
                          </a:rPr>
                          <m:t>273</m:t>
                        </m:r>
                      </m:den>
                    </m:f>
                    <m:r>
                      <a:rPr lang="en-US" sz="2400" i="1">
                        <a:solidFill>
                          <a:srgbClr val="0070C0"/>
                        </a:solidFill>
                        <a:latin typeface="Cambria Math"/>
                        <a:ea typeface="Cambria Math"/>
                        <a:cs typeface="Kalpurush" pitchFamily="2" charset="0"/>
                      </a:rPr>
                      <m:t>℃</m:t>
                    </m:r>
                  </m:oMath>
                </a14:m>
                <a:endParaRPr lang="en-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129367"/>
                <a:ext cx="8686800" cy="5452005"/>
              </a:xfrm>
              <a:prstGeom prst="rect">
                <a:avLst/>
              </a:prstGeom>
              <a:blipFill rotWithShape="1">
                <a:blip r:embed="rId2"/>
                <a:stretch>
                  <a:fillRect l="-1123"/>
                </a:stretch>
              </a:blipFill>
            </p:spPr>
            <p:txBody>
              <a:bodyPr/>
              <a:lstStyle/>
              <a:p>
                <a:r>
                  <a:rPr lang="en-IN">
                    <a:noFill/>
                  </a:rPr>
                  <a:t> </a:t>
                </a:r>
              </a:p>
            </p:txBody>
          </p:sp>
        </mc:Fallback>
      </mc:AlternateContent>
    </p:spTree>
    <p:extLst>
      <p:ext uri="{BB962C8B-B14F-4D97-AF65-F5344CB8AC3E}">
        <p14:creationId xmlns:p14="http://schemas.microsoft.com/office/powerpoint/2010/main" val="395881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তাপের পরিবহণ</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066800"/>
            <a:ext cx="8686800" cy="5570756"/>
          </a:xfrm>
          <a:prstGeom prst="rect">
            <a:avLst/>
          </a:prstGeom>
          <a:noFill/>
        </p:spPr>
        <p:txBody>
          <a:bodyPr wrap="square" rtlCol="0">
            <a:spAutoFit/>
          </a:bodyPr>
          <a:lstStyle/>
          <a:p>
            <a:pPr algn="just">
              <a:spcAft>
                <a:spcPts val="1200"/>
              </a:spcAft>
            </a:pPr>
            <a:r>
              <a:rPr lang="as-IN" sz="2400" b="1" dirty="0">
                <a:solidFill>
                  <a:srgbClr val="00B050"/>
                </a:solidFill>
                <a:latin typeface="Kalpurush" pitchFamily="2" charset="0"/>
                <a:cs typeface="Kalpurush" pitchFamily="2" charset="0"/>
              </a:rPr>
              <a:t>তাপের পরিবহণ :</a:t>
            </a:r>
            <a:r>
              <a:rPr lang="as-IN" sz="2400" dirty="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তাপ </a:t>
            </a:r>
            <a:r>
              <a:rPr lang="as-IN" sz="2400" dirty="0">
                <a:solidFill>
                  <a:srgbClr val="0070C0"/>
                </a:solidFill>
                <a:latin typeface="Kalpurush" pitchFamily="2" charset="0"/>
                <a:cs typeface="Kalpurush" pitchFamily="2" charset="0"/>
              </a:rPr>
              <a:t>সঞ্চালনের যে পদ্ধতিতে কোনো পদার্থের উষ্ণতর স্থান থেকে শীতলতর স্থানে অণুগুলির কম্পনের দ্বারা তাপ সঞ্চালিত হয়, কিন্তু পদার্থের অণুগুলির কোনো স্থানচ্যুতি হয় না তাকে তাপের পরিবহণ বলে</a:t>
            </a:r>
            <a:r>
              <a:rPr lang="as-IN" sz="2400" dirty="0" smtClean="0">
                <a:solidFill>
                  <a:srgbClr val="0070C0"/>
                </a:solidFill>
                <a:latin typeface="Kalpurush" pitchFamily="2" charset="0"/>
                <a:cs typeface="Kalpurush" pitchFamily="2" charset="0"/>
              </a:rPr>
              <a:t>।</a:t>
            </a:r>
            <a:endParaRPr lang="as-IN" sz="2400" dirty="0">
              <a:solidFill>
                <a:srgbClr val="0070C0"/>
              </a:solidFill>
              <a:latin typeface="Kalpurush" pitchFamily="2" charset="0"/>
              <a:cs typeface="Kalpurush" pitchFamily="2" charset="0"/>
            </a:endParaRPr>
          </a:p>
          <a:p>
            <a:pPr>
              <a:spcAft>
                <a:spcPts val="1200"/>
              </a:spcAft>
            </a:pPr>
            <a:r>
              <a:rPr lang="as-IN" sz="2400" b="1" dirty="0">
                <a:solidFill>
                  <a:srgbClr val="00B050"/>
                </a:solidFill>
                <a:latin typeface="Kalpurush" pitchFamily="2" charset="0"/>
                <a:cs typeface="Kalpurush" pitchFamily="2" charset="0"/>
              </a:rPr>
              <a:t>তাপ পরিবাহিতা : </a:t>
            </a:r>
            <a:r>
              <a:rPr lang="as-IN" sz="2400" dirty="0">
                <a:solidFill>
                  <a:srgbClr val="0070C0"/>
                </a:solidFill>
                <a:latin typeface="Kalpurush" pitchFamily="2" charset="0"/>
                <a:cs typeface="Kalpurush" pitchFamily="2" charset="0"/>
              </a:rPr>
              <a:t>পদার্থের তাপ পরিবহণের </a:t>
            </a:r>
            <a:r>
              <a:rPr lang="as-IN" sz="2400" dirty="0" smtClean="0">
                <a:solidFill>
                  <a:srgbClr val="0070C0"/>
                </a:solidFill>
                <a:latin typeface="Kalpurush" pitchFamily="2" charset="0"/>
                <a:cs typeface="Kalpurush" pitchFamily="2" charset="0"/>
              </a:rPr>
              <a:t>ক্ষমতা। </a:t>
            </a:r>
            <a:endParaRPr lang="as-IN" sz="2400" dirty="0">
              <a:solidFill>
                <a:srgbClr val="0070C0"/>
              </a:solidFill>
              <a:latin typeface="Kalpurush" pitchFamily="2" charset="0"/>
              <a:cs typeface="Kalpurush" pitchFamily="2" charset="0"/>
            </a:endParaRPr>
          </a:p>
          <a:p>
            <a:pPr>
              <a:spcAft>
                <a:spcPts val="1200"/>
              </a:spcAft>
            </a:pPr>
            <a:r>
              <a:rPr lang="as-IN" sz="2400" b="1" dirty="0">
                <a:solidFill>
                  <a:srgbClr val="00B050"/>
                </a:solidFill>
                <a:latin typeface="Kalpurush" pitchFamily="2" charset="0"/>
                <a:cs typeface="Kalpurush" pitchFamily="2" charset="0"/>
              </a:rPr>
              <a:t>তাপের সুপরিবাহী পদার্থ : </a:t>
            </a:r>
            <a:r>
              <a:rPr lang="as-IN" sz="2400" dirty="0">
                <a:solidFill>
                  <a:srgbClr val="0070C0"/>
                </a:solidFill>
                <a:latin typeface="Kalpurush" pitchFamily="2" charset="0"/>
                <a:cs typeface="Kalpurush" pitchFamily="2" charset="0"/>
              </a:rPr>
              <a:t>যেসব পদার্থের মধ্য দিয়ে তাপ সহজেই পরিবাহিত </a:t>
            </a:r>
            <a:r>
              <a:rPr lang="as-IN" sz="2400" dirty="0" smtClean="0">
                <a:solidFill>
                  <a:srgbClr val="0070C0"/>
                </a:solidFill>
                <a:latin typeface="Kalpurush" pitchFamily="2" charset="0"/>
                <a:cs typeface="Kalpurush" pitchFamily="2" charset="0"/>
              </a:rPr>
              <a:t>হয়। সমস্ত </a:t>
            </a:r>
            <a:r>
              <a:rPr lang="as-IN" sz="2400" dirty="0">
                <a:solidFill>
                  <a:srgbClr val="0070C0"/>
                </a:solidFill>
                <a:latin typeface="Kalpurush" pitchFamily="2" charset="0"/>
                <a:cs typeface="Kalpurush" pitchFamily="2" charset="0"/>
              </a:rPr>
              <a:t>ধাতুই হল তাপের সুপরিবাহী। তবে সব ধাতুর মধ্যে রূপোর তাপ পরিবাহিতা সবচেয়ে বেশি। গ্রাফাইট অধাতু হলেও সুপরিবাহী। হীরক তড়িতের কুপরিবাহী হলেও তাপের সুপরিবাহী। তাপ পরিবাহিতার </a:t>
            </a:r>
            <a:r>
              <a:rPr lang="as-IN" sz="2400" dirty="0" smtClean="0">
                <a:solidFill>
                  <a:srgbClr val="0070C0"/>
                </a:solidFill>
                <a:latin typeface="Kalpurush" pitchFamily="2" charset="0"/>
                <a:cs typeface="Kalpurush" pitchFamily="2" charset="0"/>
              </a:rPr>
              <a:t>ক্রম: হীরক&gt;</a:t>
            </a:r>
            <a:r>
              <a:rPr lang="en-US" sz="2400" dirty="0" err="1" smtClean="0">
                <a:solidFill>
                  <a:srgbClr val="0070C0"/>
                </a:solidFill>
                <a:latin typeface="Kalpurush" pitchFamily="2" charset="0"/>
                <a:cs typeface="Kalpurush" pitchFamily="2" charset="0"/>
              </a:rPr>
              <a:t>রূ</a:t>
            </a:r>
            <a:r>
              <a:rPr lang="as-IN" sz="2400" dirty="0" smtClean="0">
                <a:solidFill>
                  <a:srgbClr val="0070C0"/>
                </a:solidFill>
                <a:latin typeface="Kalpurush" pitchFamily="2" charset="0"/>
                <a:cs typeface="Kalpurush" pitchFamily="2" charset="0"/>
              </a:rPr>
              <a:t>পা&gt;লোহা</a:t>
            </a:r>
            <a:endParaRPr lang="as-IN" sz="2400" dirty="0">
              <a:solidFill>
                <a:srgbClr val="0070C0"/>
              </a:solidFill>
              <a:latin typeface="Kalpurush" pitchFamily="2" charset="0"/>
              <a:cs typeface="Kalpurush" pitchFamily="2" charset="0"/>
            </a:endParaRPr>
          </a:p>
          <a:p>
            <a:pPr>
              <a:spcAft>
                <a:spcPts val="1200"/>
              </a:spcAft>
            </a:pPr>
            <a:r>
              <a:rPr lang="as-IN" sz="2400" b="1" dirty="0">
                <a:solidFill>
                  <a:srgbClr val="00B050"/>
                </a:solidFill>
                <a:latin typeface="Kalpurush" pitchFamily="2" charset="0"/>
                <a:cs typeface="Kalpurush" pitchFamily="2" charset="0"/>
              </a:rPr>
              <a:t>তাপের কুপরিবাহী পদার্থ : </a:t>
            </a:r>
            <a:r>
              <a:rPr lang="as-IN" sz="2400" dirty="0">
                <a:solidFill>
                  <a:srgbClr val="0070C0"/>
                </a:solidFill>
                <a:latin typeface="Kalpurush" pitchFamily="2" charset="0"/>
                <a:cs typeface="Kalpurush" pitchFamily="2" charset="0"/>
              </a:rPr>
              <a:t>যেসব পদার্থের মধ্য দিয়ে তাপ সহজে পরিবাহিত হয় </a:t>
            </a:r>
            <a:r>
              <a:rPr lang="as-IN" sz="2400" dirty="0" smtClean="0">
                <a:solidFill>
                  <a:srgbClr val="0070C0"/>
                </a:solidFill>
                <a:latin typeface="Kalpurush" pitchFamily="2" charset="0"/>
                <a:cs typeface="Kalpurush" pitchFamily="2" charset="0"/>
              </a:rPr>
              <a:t>না। </a:t>
            </a:r>
            <a:r>
              <a:rPr lang="as-IN" sz="2400" dirty="0">
                <a:solidFill>
                  <a:srgbClr val="0070C0"/>
                </a:solidFill>
                <a:latin typeface="Kalpurush" pitchFamily="2" charset="0"/>
                <a:cs typeface="Kalpurush" pitchFamily="2" charset="0"/>
              </a:rPr>
              <a:t>কাচ, কাগজ, কাঠ বা বেশিরভাগ অধাতু হল কুপরিবাহী। পারদ ব্যতীত অন্য তরল ও গ্যাসীয় পদার্থের পরিবাহিতা খুব কম। </a:t>
            </a:r>
            <a:endParaRPr lang="en-US" sz="2400" dirty="0" smtClean="0">
              <a:solidFill>
                <a:srgbClr val="0070C0"/>
              </a:solidFill>
              <a:latin typeface="Kalpurush" pitchFamily="2" charset="0"/>
              <a:cs typeface="Kalpurush" pitchFamily="2" charset="0"/>
            </a:endParaRPr>
          </a:p>
          <a:p>
            <a:pPr>
              <a:spcAft>
                <a:spcPts val="1200"/>
              </a:spcAft>
            </a:pPr>
            <a:r>
              <a:rPr lang="as-IN" sz="2400" dirty="0">
                <a:solidFill>
                  <a:srgbClr val="0070C0"/>
                </a:solidFill>
                <a:latin typeface="Kalpurush" pitchFamily="2" charset="0"/>
                <a:cs typeface="Kalpurush" pitchFamily="2" charset="0"/>
              </a:rPr>
              <a:t>আদর্শ পরিবাহীর তাপ </a:t>
            </a:r>
            <a:r>
              <a:rPr lang="as-IN" sz="2400" dirty="0" smtClean="0">
                <a:solidFill>
                  <a:srgbClr val="0070C0"/>
                </a:solidFill>
                <a:latin typeface="Kalpurush" pitchFamily="2" charset="0"/>
                <a:cs typeface="Kalpurush" pitchFamily="2" charset="0"/>
              </a:rPr>
              <a:t>পরিবাহিতা</a:t>
            </a:r>
            <a:r>
              <a:rPr lang="en-US" sz="2400" dirty="0" smtClean="0">
                <a:solidFill>
                  <a:srgbClr val="0070C0"/>
                </a:solidFill>
                <a:latin typeface="Kalpurush" pitchFamily="2" charset="0"/>
                <a:cs typeface="Kalpurush" pitchFamily="2" charset="0"/>
              </a:rPr>
              <a:t>র </a:t>
            </a:r>
            <a:r>
              <a:rPr lang="en-US" sz="2400" dirty="0" err="1" smtClean="0">
                <a:solidFill>
                  <a:srgbClr val="0070C0"/>
                </a:solidFill>
                <a:latin typeface="Kalpurush" pitchFamily="2" charset="0"/>
                <a:cs typeface="Kalpurush" pitchFamily="2" charset="0"/>
              </a:rPr>
              <a:t>মান</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অসীম এবং আদর্শ কুপরিবাহীর তাপ </a:t>
            </a:r>
            <a:r>
              <a:rPr lang="as-IN" sz="2400" dirty="0" smtClean="0">
                <a:solidFill>
                  <a:srgbClr val="0070C0"/>
                </a:solidFill>
                <a:latin typeface="Kalpurush" pitchFamily="2" charset="0"/>
                <a:cs typeface="Kalpurush" pitchFamily="2" charset="0"/>
              </a:rPr>
              <a:t>পরিবাহিতা</a:t>
            </a:r>
            <a:r>
              <a:rPr lang="en-US" sz="2400" dirty="0" smtClean="0">
                <a:solidFill>
                  <a:srgbClr val="0070C0"/>
                </a:solidFill>
                <a:latin typeface="Kalpurush" pitchFamily="2" charset="0"/>
                <a:cs typeface="Kalpurush" pitchFamily="2" charset="0"/>
              </a:rPr>
              <a:t>র </a:t>
            </a:r>
            <a:r>
              <a:rPr lang="en-US" sz="2400" dirty="0" err="1" smtClean="0">
                <a:solidFill>
                  <a:srgbClr val="0070C0"/>
                </a:solidFill>
                <a:latin typeface="Kalpurush" pitchFamily="2" charset="0"/>
                <a:cs typeface="Kalpurush" pitchFamily="2" charset="0"/>
              </a:rPr>
              <a:t>মান</a:t>
            </a:r>
            <a:r>
              <a:rPr lang="as-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শূন্য। </a:t>
            </a:r>
            <a:r>
              <a:rPr lang="as-IN" sz="2400" dirty="0" smtClean="0">
                <a:solidFill>
                  <a:srgbClr val="0070C0"/>
                </a:solidFill>
                <a:latin typeface="Kalpurush" pitchFamily="2" charset="0"/>
                <a:cs typeface="Kalpurush" pitchFamily="2" charset="0"/>
              </a:rPr>
              <a:t>শূন্যস্থানের </a:t>
            </a:r>
            <a:r>
              <a:rPr lang="as-IN" sz="2400" dirty="0">
                <a:solidFill>
                  <a:srgbClr val="0070C0"/>
                </a:solidFill>
                <a:latin typeface="Kalpurush" pitchFamily="2" charset="0"/>
                <a:cs typeface="Kalpurush" pitchFamily="2" charset="0"/>
              </a:rPr>
              <a:t>তাপ পরিবাহিতা শূন্য</a:t>
            </a:r>
            <a:r>
              <a:rPr lang="as-IN" sz="2400" dirty="0" smtClean="0">
                <a:solidFill>
                  <a:srgbClr val="0070C0"/>
                </a:solidFill>
                <a:latin typeface="Kalpurush" pitchFamily="2" charset="0"/>
                <a:cs typeface="Kalpurush" pitchFamily="2" charset="0"/>
              </a:rPr>
              <a:t>।</a:t>
            </a:r>
            <a:r>
              <a:rPr lang="en-US" sz="2800" dirty="0" smtClean="0">
                <a:solidFill>
                  <a:srgbClr val="0070C0"/>
                </a:solidFill>
                <a:latin typeface="Kalpurush" pitchFamily="2" charset="0"/>
                <a:cs typeface="Kalpurush" pitchFamily="2" charset="0"/>
              </a:rPr>
              <a:t> </a:t>
            </a:r>
            <a:endParaRPr lang="en-IN" sz="2800" dirty="0">
              <a:solidFill>
                <a:srgbClr val="0070C0"/>
              </a:solidFill>
              <a:latin typeface="Kalpurush" pitchFamily="2" charset="0"/>
              <a:cs typeface="Kalpurush" pitchFamily="2" charset="0"/>
            </a:endParaRPr>
          </a:p>
        </p:txBody>
      </p:sp>
    </p:spTree>
    <p:extLst>
      <p:ext uri="{BB962C8B-B14F-4D97-AF65-F5344CB8AC3E}">
        <p14:creationId xmlns:p14="http://schemas.microsoft.com/office/powerpoint/2010/main" val="32490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তাপের পরিবহণ</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066800"/>
            <a:ext cx="4800600" cy="830997"/>
          </a:xfrm>
          <a:prstGeom prst="rect">
            <a:avLst/>
          </a:prstGeom>
          <a:noFill/>
        </p:spPr>
        <p:txBody>
          <a:bodyPr wrap="square" rtlCol="0">
            <a:spAutoFit/>
          </a:bodyPr>
          <a:lstStyle/>
          <a:p>
            <a:pPr algn="just">
              <a:spcAft>
                <a:spcPts val="1200"/>
              </a:spcAft>
            </a:pPr>
            <a:r>
              <a:rPr lang="as-IN" sz="2400" b="1" dirty="0" smtClean="0">
                <a:solidFill>
                  <a:srgbClr val="00B050"/>
                </a:solidFill>
                <a:latin typeface="Kalpurush" pitchFamily="2" charset="0"/>
                <a:cs typeface="Kalpurush" pitchFamily="2" charset="0"/>
              </a:rPr>
              <a:t>ইনজেন-হজের </a:t>
            </a:r>
            <a:r>
              <a:rPr lang="as-IN" sz="2400" b="1" dirty="0">
                <a:solidFill>
                  <a:srgbClr val="00B050"/>
                </a:solidFill>
                <a:latin typeface="Kalpurush" pitchFamily="2" charset="0"/>
                <a:cs typeface="Kalpurush" pitchFamily="2" charset="0"/>
              </a:rPr>
              <a:t>পরীক্ষা :</a:t>
            </a:r>
            <a:r>
              <a:rPr lang="as-IN" sz="2400" dirty="0">
                <a:solidFill>
                  <a:srgbClr val="0070C0"/>
                </a:solidFill>
                <a:latin typeface="Kalpurush" pitchFamily="2" charset="0"/>
                <a:cs typeface="Kalpurush" pitchFamily="2" charset="0"/>
              </a:rPr>
              <a:t> বিভিন্ন পদার্থের তাপ পরিবাহিতা বিভিন্ন</a:t>
            </a:r>
            <a:r>
              <a:rPr lang="as-IN" sz="2400" dirty="0" smtClean="0">
                <a:solidFill>
                  <a:srgbClr val="0070C0"/>
                </a:solidFill>
                <a:latin typeface="Kalpurush" pitchFamily="2" charset="0"/>
                <a:cs typeface="Kalpurush" pitchFamily="2" charset="0"/>
              </a:rPr>
              <a:t>।</a:t>
            </a:r>
            <a:endParaRPr lang="as-IN" sz="2400" dirty="0">
              <a:solidFill>
                <a:srgbClr val="0070C0"/>
              </a:solidFill>
              <a:latin typeface="Kalpurush" pitchFamily="2" charset="0"/>
              <a:cs typeface="Kalpurush" pitchFamily="2" charset="0"/>
            </a:endParaRPr>
          </a:p>
        </p:txBody>
      </p:sp>
      <p:sp>
        <p:nvSpPr>
          <p:cNvPr id="5" name="TextBox 4"/>
          <p:cNvSpPr txBox="1"/>
          <p:nvPr/>
        </p:nvSpPr>
        <p:spPr>
          <a:xfrm>
            <a:off x="228600" y="3198435"/>
            <a:ext cx="8686800" cy="3354765"/>
          </a:xfrm>
          <a:prstGeom prst="rect">
            <a:avLst/>
          </a:prstGeom>
          <a:noFill/>
        </p:spPr>
        <p:txBody>
          <a:bodyPr wrap="square" rtlCol="0">
            <a:spAutoFit/>
          </a:bodyPr>
          <a:lstStyle/>
          <a:p>
            <a:pPr algn="just">
              <a:spcAft>
                <a:spcPts val="1200"/>
              </a:spcAft>
            </a:pPr>
            <a:r>
              <a:rPr lang="as-IN" sz="2400" b="1" dirty="0" smtClean="0">
                <a:solidFill>
                  <a:srgbClr val="00B050"/>
                </a:solidFill>
                <a:latin typeface="Kalpurush" pitchFamily="2" charset="0"/>
                <a:cs typeface="Kalpurush" pitchFamily="2" charset="0"/>
              </a:rPr>
              <a:t>তাপ </a:t>
            </a:r>
            <a:r>
              <a:rPr lang="as-IN" sz="2400" b="1" dirty="0">
                <a:solidFill>
                  <a:srgbClr val="00B050"/>
                </a:solidFill>
                <a:latin typeface="Kalpurush" pitchFamily="2" charset="0"/>
                <a:cs typeface="Kalpurush" pitchFamily="2" charset="0"/>
              </a:rPr>
              <a:t>পরিবাহিতার কিছু বাস্তব উদাহরণ : </a:t>
            </a:r>
          </a:p>
          <a:p>
            <a:pPr algn="just">
              <a:spcAft>
                <a:spcPts val="1200"/>
              </a:spcAft>
            </a:pPr>
            <a:r>
              <a:rPr lang="as-IN" sz="2400" dirty="0">
                <a:solidFill>
                  <a:srgbClr val="0070C0"/>
                </a:solidFill>
                <a:latin typeface="Kalpurush" pitchFamily="2" charset="0"/>
                <a:cs typeface="Kalpurush" pitchFamily="2" charset="0"/>
              </a:rPr>
              <a:t>[</a:t>
            </a:r>
            <a:r>
              <a:rPr lang="en-IN" sz="2400" dirty="0">
                <a:solidFill>
                  <a:srgbClr val="0070C0"/>
                </a:solidFill>
                <a:latin typeface="Kalpurush" pitchFamily="2" charset="0"/>
                <a:cs typeface="Kalpurush" pitchFamily="2" charset="0"/>
              </a:rPr>
              <a:t>i] </a:t>
            </a:r>
            <a:r>
              <a:rPr lang="as-IN" sz="2400" dirty="0">
                <a:solidFill>
                  <a:srgbClr val="0070C0"/>
                </a:solidFill>
                <a:latin typeface="Kalpurush" pitchFamily="2" charset="0"/>
                <a:cs typeface="Kalpurush" pitchFamily="2" charset="0"/>
              </a:rPr>
              <a:t>রান্না করার সময় সবজি বা জল বা চাল, ধাতুর তৈরি কড়া বা হাঁড়ি দিয়ে উনুনে বসানো হয়। ধাতু তাপের সুপরিবাহী হওয়ায় উনুনের তাপ ধাতু পরিবাহিত করে, ফলে রান্না হয়। </a:t>
            </a:r>
          </a:p>
          <a:p>
            <a:pPr algn="just">
              <a:spcAft>
                <a:spcPts val="1200"/>
              </a:spcAft>
            </a:pPr>
            <a:r>
              <a:rPr lang="as-IN" sz="2400" dirty="0">
                <a:solidFill>
                  <a:srgbClr val="0070C0"/>
                </a:solidFill>
                <a:latin typeface="Kalpurush" pitchFamily="2" charset="0"/>
                <a:cs typeface="Kalpurush" pitchFamily="2" charset="0"/>
              </a:rPr>
              <a:t>[</a:t>
            </a:r>
            <a:r>
              <a:rPr lang="en-IN" sz="2400" dirty="0">
                <a:solidFill>
                  <a:srgbClr val="0070C0"/>
                </a:solidFill>
                <a:latin typeface="Kalpurush" pitchFamily="2" charset="0"/>
                <a:cs typeface="Kalpurush" pitchFamily="2" charset="0"/>
              </a:rPr>
              <a:t>ii] </a:t>
            </a:r>
            <a:r>
              <a:rPr lang="as-IN" sz="2400" dirty="0">
                <a:solidFill>
                  <a:srgbClr val="0070C0"/>
                </a:solidFill>
                <a:latin typeface="Kalpurush" pitchFamily="2" charset="0"/>
                <a:cs typeface="Kalpurush" pitchFamily="2" charset="0"/>
              </a:rPr>
              <a:t>বরজ এ কাঠের গুঁড়ো দিয়ে ঢেকে রাখলে সহজে গলে না। কাঠ তাপের কুপরিবাহী। কাঠের গুঁড়োর মাঝে বায়ু আবদ্ধ থাকায় পরিবাহিতা আরও কমে যায়, তাই বাইরে থেকে তাপ সহজে বরফে সঞ্চালিত হতে পারে না। তাই বরফও সহজে গলে না।</a:t>
            </a:r>
          </a:p>
        </p:txBody>
      </p:sp>
      <p:sp>
        <p:nvSpPr>
          <p:cNvPr id="6" name="TextBox 5"/>
          <p:cNvSpPr txBox="1"/>
          <p:nvPr/>
        </p:nvSpPr>
        <p:spPr>
          <a:xfrm>
            <a:off x="228600" y="2064603"/>
            <a:ext cx="4343400" cy="830997"/>
          </a:xfrm>
          <a:prstGeom prst="rect">
            <a:avLst/>
          </a:prstGeom>
          <a:noFill/>
        </p:spPr>
        <p:txBody>
          <a:bodyPr wrap="square" rtlCol="0">
            <a:spAutoFit/>
          </a:bodyPr>
          <a:lstStyle/>
          <a:p>
            <a:pPr algn="just">
              <a:spcAft>
                <a:spcPts val="1200"/>
              </a:spcAft>
            </a:pPr>
            <a:r>
              <a:rPr lang="en-US" sz="2400" dirty="0" err="1" smtClean="0">
                <a:solidFill>
                  <a:srgbClr val="0070C0"/>
                </a:solidFill>
                <a:latin typeface="Kalpurush" pitchFamily="2" charset="0"/>
                <a:cs typeface="Kalpurush" pitchFamily="2" charset="0"/>
              </a:rPr>
              <a:t>প্রতিটি</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দণ্ডের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দৈর্ঘ্য</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এবং</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প্রস্থচ্ছেদ</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সমান</a:t>
            </a:r>
            <a:r>
              <a:rPr lang="en-US" sz="2400" dirty="0" smtClean="0">
                <a:solidFill>
                  <a:srgbClr val="0070C0"/>
                </a:solidFill>
                <a:latin typeface="Kalpurush" pitchFamily="2" charset="0"/>
                <a:cs typeface="Kalpurush" pitchFamily="2" charset="0"/>
              </a:rPr>
              <a:t>। </a:t>
            </a:r>
            <a:endParaRPr lang="as-IN" sz="2400" dirty="0">
              <a:solidFill>
                <a:srgbClr val="0070C0"/>
              </a:solidFill>
              <a:latin typeface="Kalpurush" pitchFamily="2" charset="0"/>
              <a:cs typeface="Kalpurush" pitchFamily="2" charset="0"/>
            </a:endParaRPr>
          </a:p>
        </p:txBody>
      </p:sp>
      <p:pic>
        <p:nvPicPr>
          <p:cNvPr id="1026" name="Picture 2" descr="D:\Whatsapp\Ingen Hausz's Experi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990600"/>
            <a:ext cx="3060000" cy="264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arn(inVertical)">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barn(inVertical)">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uiExpand="1"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তাপের স্থিতপূর্ব অবস্থা ও স্থিতাবস্থা</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066800"/>
            <a:ext cx="8686800" cy="1200329"/>
          </a:xfrm>
          <a:prstGeom prst="rect">
            <a:avLst/>
          </a:prstGeom>
          <a:noFill/>
        </p:spPr>
        <p:txBody>
          <a:bodyPr wrap="square" rtlCol="0">
            <a:spAutoFit/>
          </a:bodyPr>
          <a:lstStyle/>
          <a:p>
            <a:pPr algn="just">
              <a:spcAft>
                <a:spcPts val="1200"/>
              </a:spcAft>
            </a:pPr>
            <a:r>
              <a:rPr lang="as-IN" sz="2400" dirty="0" smtClean="0">
                <a:solidFill>
                  <a:srgbClr val="0070C0"/>
                </a:solidFill>
                <a:latin typeface="Kalpurush" pitchFamily="2" charset="0"/>
                <a:cs typeface="Kalpurush" pitchFamily="2" charset="0"/>
              </a:rPr>
              <a:t>একটি </a:t>
            </a:r>
            <a:r>
              <a:rPr lang="as-IN" sz="2400" dirty="0">
                <a:solidFill>
                  <a:srgbClr val="0070C0"/>
                </a:solidFill>
                <a:latin typeface="Kalpurush" pitchFamily="2" charset="0"/>
                <a:cs typeface="Kalpurush" pitchFamily="2" charset="0"/>
              </a:rPr>
              <a:t>ধাতব দণ্ড নেওয়া হল। দণ্ডের একপ্রান্ত একটি তাপ উৎসের সঙ্গে যুক্ত করা হল। দন্ডের চারদিকে একটি অন্তরক পদার্থের আবরণ দেওয়া হল যাতে বিকিরণ পদ্ধতিতে তাপক্ষয় কমানো যায়</a:t>
            </a:r>
            <a:r>
              <a:rPr lang="as-IN" sz="2400" dirty="0" smtClean="0">
                <a:solidFill>
                  <a:srgbClr val="0070C0"/>
                </a:solidFill>
                <a:latin typeface="Kalpurush" pitchFamily="2" charset="0"/>
                <a:cs typeface="Kalpurush" pitchFamily="2" charset="0"/>
              </a:rPr>
              <a:t>।</a:t>
            </a:r>
            <a:endParaRPr lang="en-IN" sz="2400" dirty="0">
              <a:solidFill>
                <a:srgbClr val="0070C0"/>
              </a:solidFill>
              <a:latin typeface="Kalpurush" pitchFamily="2" charset="0"/>
              <a:cs typeface="Kalpurush" pitchFamily="2" charset="0"/>
            </a:endParaRPr>
          </a:p>
        </p:txBody>
      </p:sp>
      <p:sp>
        <p:nvSpPr>
          <p:cNvPr id="5" name="TextBox 4"/>
          <p:cNvSpPr txBox="1"/>
          <p:nvPr/>
        </p:nvSpPr>
        <p:spPr>
          <a:xfrm>
            <a:off x="228600" y="3353812"/>
            <a:ext cx="8686800" cy="3046988"/>
          </a:xfrm>
          <a:prstGeom prst="rect">
            <a:avLst/>
          </a:prstGeom>
          <a:noFill/>
        </p:spPr>
        <p:txBody>
          <a:bodyPr wrap="square" rtlCol="0">
            <a:spAutoFit/>
          </a:bodyPr>
          <a:lstStyle/>
          <a:p>
            <a:pPr algn="just">
              <a:spcAft>
                <a:spcPts val="1200"/>
              </a:spcAft>
            </a:pPr>
            <a:r>
              <a:rPr lang="as-IN" sz="2400" dirty="0" smtClean="0">
                <a:solidFill>
                  <a:srgbClr val="0070C0"/>
                </a:solidFill>
                <a:latin typeface="Kalpurush" pitchFamily="2" charset="0"/>
                <a:cs typeface="Kalpurush" pitchFamily="2" charset="0"/>
              </a:rPr>
              <a:t>দণ্ডটি </a:t>
            </a:r>
            <a:r>
              <a:rPr lang="as-IN" sz="2400" dirty="0">
                <a:solidFill>
                  <a:srgbClr val="0070C0"/>
                </a:solidFill>
                <a:latin typeface="Kalpurush" pitchFamily="2" charset="0"/>
                <a:cs typeface="Kalpurush" pitchFamily="2" charset="0"/>
              </a:rPr>
              <a:t>তাপ উৎসের সঙ্গে যুক্ত বলে দণ্ড বরাবর তাপ প্রবাহ হবে। দণ্ডের কোনো স্তরে যখন পরিবহণ পদ্ধতিতে তাপ আসবে তখন এই তাপের কিছু অংশ ঐই স্তর শোষণ করবে। ফলে স্তরের তাপমাত্রা বৃদ্ধি পাবে এবং বাকি অংশ পরের স্তরে পরিবাহিত হবে। দন্ডের এই তাপীয় অবস্থাকে </a:t>
            </a:r>
            <a:r>
              <a:rPr lang="as-IN" sz="2400" b="1" dirty="0">
                <a:solidFill>
                  <a:srgbClr val="00B050"/>
                </a:solidFill>
                <a:latin typeface="Kalpurush" pitchFamily="2" charset="0"/>
                <a:cs typeface="Kalpurush" pitchFamily="2" charset="0"/>
              </a:rPr>
              <a:t>স্থিতপূর্ব অবস্থা </a:t>
            </a:r>
            <a:r>
              <a:rPr lang="as-IN" sz="2400" dirty="0">
                <a:solidFill>
                  <a:srgbClr val="0070C0"/>
                </a:solidFill>
                <a:latin typeface="Kalpurush" pitchFamily="2" charset="0"/>
                <a:cs typeface="Kalpurush" pitchFamily="2" charset="0"/>
              </a:rPr>
              <a:t>বলে। এইভাবে কিছু সময় চলার পর দেখা যাবে, স্তর আর তাপ শোষণ করছে না, অর্থাৎ স্তরের তাপমাত্রা একটি স্থির মানে পৌঁছেছে। এই সময় ওই স্তরে যে হারে তাপ আসে, স্তর একই হারে তাপ পরবর্তী স্তরে পরিবাহিত করে। দণ্ডের এই তাপীয় অবস্থাকে </a:t>
            </a:r>
            <a:r>
              <a:rPr lang="as-IN" sz="2400" b="1" dirty="0">
                <a:solidFill>
                  <a:srgbClr val="00B050"/>
                </a:solidFill>
                <a:latin typeface="Kalpurush" pitchFamily="2" charset="0"/>
                <a:cs typeface="Kalpurush" pitchFamily="2" charset="0"/>
              </a:rPr>
              <a:t>স্থিতাবস্থা</a:t>
            </a:r>
            <a:r>
              <a:rPr lang="as-IN" sz="2400" dirty="0">
                <a:solidFill>
                  <a:srgbClr val="0070C0"/>
                </a:solidFill>
                <a:latin typeface="Kalpurush" pitchFamily="2" charset="0"/>
                <a:cs typeface="Kalpurush" pitchFamily="2" charset="0"/>
              </a:rPr>
              <a:t> বলা হয়।</a:t>
            </a:r>
            <a:endParaRPr lang="en-IN" sz="2400" dirty="0">
              <a:solidFill>
                <a:srgbClr val="0070C0"/>
              </a:solidFill>
              <a:latin typeface="Kalpurush" pitchFamily="2" charset="0"/>
              <a:cs typeface="Kalpurush" pitchFamily="2" charset="0"/>
            </a:endParaRPr>
          </a:p>
        </p:txBody>
      </p:sp>
      <p:sp>
        <p:nvSpPr>
          <p:cNvPr id="6" name="TextBox 5"/>
          <p:cNvSpPr txBox="1"/>
          <p:nvPr/>
        </p:nvSpPr>
        <p:spPr>
          <a:xfrm>
            <a:off x="228600" y="2293203"/>
            <a:ext cx="4343400" cy="830997"/>
          </a:xfrm>
          <a:prstGeom prst="rect">
            <a:avLst/>
          </a:prstGeom>
          <a:noFill/>
        </p:spPr>
        <p:txBody>
          <a:bodyPr wrap="square" rtlCol="0">
            <a:spAutoFit/>
          </a:bodyPr>
          <a:lstStyle/>
          <a:p>
            <a:pPr algn="just">
              <a:spcAft>
                <a:spcPts val="1200"/>
              </a:spcAft>
            </a:pPr>
            <a:r>
              <a:rPr lang="as-IN" sz="2400" dirty="0">
                <a:solidFill>
                  <a:srgbClr val="0070C0"/>
                </a:solidFill>
                <a:latin typeface="Kalpurush" pitchFamily="2" charset="0"/>
                <a:cs typeface="Kalpurush" pitchFamily="2" charset="0"/>
              </a:rPr>
              <a:t>ধরে নেওয়া যাক বিকিরণ পদ্ধতিতে তাপক্ষয় হচ্ছে না।</a:t>
            </a:r>
            <a:endParaRPr lang="en-IN" sz="2400" dirty="0">
              <a:solidFill>
                <a:srgbClr val="0070C0"/>
              </a:solidFill>
              <a:latin typeface="Kalpurush" pitchFamily="2" charset="0"/>
              <a:cs typeface="Kalpurush" pitchFamily="2" charset="0"/>
            </a:endParaRPr>
          </a:p>
        </p:txBody>
      </p:sp>
      <p:pic>
        <p:nvPicPr>
          <p:cNvPr id="2050" name="Picture 2" descr="D:\Whatsapp\তাপের স্থিতপূর্ব অবস্থা ও স্থিতাবস্থা.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200" y="1828800"/>
            <a:ext cx="3600000" cy="153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07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পদার্থের তাপীয় প্রসারণ</a:t>
            </a:r>
            <a:endParaRPr lang="en-IN" sz="3200" u="sng" dirty="0">
              <a:solidFill>
                <a:srgbClr val="FF0000"/>
              </a:solidFill>
              <a:latin typeface="Kalpurush" pitchFamily="2" charset="0"/>
              <a:cs typeface="Kalpurush" pitchFamily="2" charset="0"/>
            </a:endParaRPr>
          </a:p>
        </p:txBody>
      </p:sp>
      <p:sp>
        <p:nvSpPr>
          <p:cNvPr id="6" name="TextBox 5"/>
          <p:cNvSpPr txBox="1"/>
          <p:nvPr/>
        </p:nvSpPr>
        <p:spPr>
          <a:xfrm>
            <a:off x="228600" y="2044005"/>
            <a:ext cx="8686800" cy="1384995"/>
          </a:xfrm>
          <a:prstGeom prst="rect">
            <a:avLst/>
          </a:prstGeom>
          <a:noFill/>
        </p:spPr>
        <p:txBody>
          <a:bodyPr wrap="square" rtlCol="0">
            <a:spAutoFit/>
          </a:bodyPr>
          <a:lstStyle/>
          <a:p>
            <a:r>
              <a:rPr lang="as-IN" sz="2800" b="1" dirty="0" smtClean="0">
                <a:solidFill>
                  <a:srgbClr val="00B050"/>
                </a:solidFill>
                <a:latin typeface="Kalpurush" pitchFamily="2" charset="0"/>
                <a:cs typeface="Kalpurush" pitchFamily="2" charset="0"/>
              </a:rPr>
              <a:t>কঠিন </a:t>
            </a:r>
            <a:r>
              <a:rPr lang="as-IN" sz="2800" b="1" dirty="0">
                <a:solidFill>
                  <a:srgbClr val="00B050"/>
                </a:solidFill>
                <a:latin typeface="Kalpurush" pitchFamily="2" charset="0"/>
                <a:cs typeface="Kalpurush" pitchFamily="2" charset="0"/>
              </a:rPr>
              <a:t>পদার্থের তাপীয় প্রসারণ - </a:t>
            </a:r>
            <a:r>
              <a:rPr lang="as-IN" sz="2800" dirty="0">
                <a:solidFill>
                  <a:srgbClr val="0070C0"/>
                </a:solidFill>
                <a:latin typeface="Kalpurush" pitchFamily="2" charset="0"/>
                <a:cs typeface="Kalpurush" pitchFamily="2" charset="0"/>
              </a:rPr>
              <a:t>উষ্ণতা বাড়ালে কঠিন পদার্থের দৈর্ঘ্য, প্রস্থ ও উচ্চতা বরাবর প্রসারণ ঘটে অর্থাৎ ত্রিমাত্রিক প্রসারণ ঘটে</a:t>
            </a:r>
            <a:r>
              <a:rPr lang="as-IN" sz="2800" dirty="0" smtClean="0">
                <a:solidFill>
                  <a:srgbClr val="0070C0"/>
                </a:solidFill>
                <a:latin typeface="Kalpurush" pitchFamily="2" charset="0"/>
                <a:cs typeface="Kalpurush" pitchFamily="2" charset="0"/>
              </a:rPr>
              <a:t>।</a:t>
            </a:r>
            <a:endParaRPr lang="as-IN" sz="2800" dirty="0">
              <a:solidFill>
                <a:srgbClr val="0070C0"/>
              </a:solidFill>
              <a:latin typeface="Kalpurush" pitchFamily="2" charset="0"/>
              <a:cs typeface="Kalpurush" pitchFamily="2" charset="0"/>
            </a:endParaRPr>
          </a:p>
        </p:txBody>
      </p:sp>
      <p:sp>
        <p:nvSpPr>
          <p:cNvPr id="7" name="TextBox 6"/>
          <p:cNvSpPr txBox="1"/>
          <p:nvPr/>
        </p:nvSpPr>
        <p:spPr>
          <a:xfrm>
            <a:off x="228600" y="3594318"/>
            <a:ext cx="8686800" cy="1815882"/>
          </a:xfrm>
          <a:prstGeom prst="rect">
            <a:avLst/>
          </a:prstGeom>
          <a:noFill/>
        </p:spPr>
        <p:txBody>
          <a:bodyPr wrap="square" rtlCol="0">
            <a:spAutoFit/>
          </a:bodyPr>
          <a:lstStyle/>
          <a:p>
            <a:r>
              <a:rPr lang="as-IN" sz="2800" b="1" dirty="0" smtClean="0">
                <a:solidFill>
                  <a:srgbClr val="00B050"/>
                </a:solidFill>
                <a:latin typeface="Kalpurush" pitchFamily="2" charset="0"/>
                <a:cs typeface="Kalpurush" pitchFamily="2" charset="0"/>
              </a:rPr>
              <a:t>প্রকারভেদ</a:t>
            </a:r>
            <a:r>
              <a:rPr lang="as-IN" sz="2800" dirty="0" smtClean="0">
                <a:solidFill>
                  <a:srgbClr val="0070C0"/>
                </a:solidFill>
                <a:latin typeface="Kalpurush" pitchFamily="2" charset="0"/>
                <a:cs typeface="Kalpurush" pitchFamily="2" charset="0"/>
              </a:rPr>
              <a:t> </a:t>
            </a:r>
            <a:r>
              <a:rPr lang="as-IN" sz="2800" dirty="0">
                <a:solidFill>
                  <a:srgbClr val="0070C0"/>
                </a:solidFill>
                <a:latin typeface="Kalpurush" pitchFamily="2" charset="0"/>
                <a:cs typeface="Kalpurush" pitchFamily="2" charset="0"/>
              </a:rPr>
              <a:t>- তিনপ্রকার </a:t>
            </a:r>
          </a:p>
          <a:p>
            <a:pPr marL="514350" indent="-514350">
              <a:buFont typeface="+mj-lt"/>
              <a:buAutoNum type="arabicParenR"/>
            </a:pPr>
            <a:r>
              <a:rPr lang="as-IN" sz="2800" dirty="0">
                <a:solidFill>
                  <a:srgbClr val="0070C0"/>
                </a:solidFill>
                <a:latin typeface="Kalpurush" pitchFamily="2" charset="0"/>
                <a:cs typeface="Kalpurush" pitchFamily="2" charset="0"/>
              </a:rPr>
              <a:t>রৈখিক প্রসারণ বা দৈর্ঘ্য প্রসারণ (</a:t>
            </a:r>
            <a:r>
              <a:rPr lang="en-IN" sz="2800" dirty="0">
                <a:solidFill>
                  <a:srgbClr val="0070C0"/>
                </a:solidFill>
                <a:latin typeface="Kalpurush" pitchFamily="2" charset="0"/>
                <a:cs typeface="Kalpurush" pitchFamily="2" charset="0"/>
              </a:rPr>
              <a:t>Linear Expansion)</a:t>
            </a:r>
          </a:p>
          <a:p>
            <a:pPr marL="514350" indent="-514350">
              <a:buFont typeface="+mj-lt"/>
              <a:buAutoNum type="arabicParenR"/>
            </a:pPr>
            <a:r>
              <a:rPr lang="as-IN" sz="2800" dirty="0">
                <a:solidFill>
                  <a:srgbClr val="0070C0"/>
                </a:solidFill>
                <a:latin typeface="Kalpurush" pitchFamily="2" charset="0"/>
                <a:cs typeface="Kalpurush" pitchFamily="2" charset="0"/>
              </a:rPr>
              <a:t>ক্ষেত্র প্রসারণ (</a:t>
            </a:r>
            <a:r>
              <a:rPr lang="en-IN" sz="2800" dirty="0">
                <a:solidFill>
                  <a:srgbClr val="0070C0"/>
                </a:solidFill>
                <a:latin typeface="Kalpurush" pitchFamily="2" charset="0"/>
                <a:cs typeface="Kalpurush" pitchFamily="2" charset="0"/>
              </a:rPr>
              <a:t>Superficial Expansion)</a:t>
            </a:r>
          </a:p>
          <a:p>
            <a:pPr marL="514350" indent="-514350">
              <a:buFont typeface="+mj-lt"/>
              <a:buAutoNum type="arabicParenR"/>
            </a:pPr>
            <a:r>
              <a:rPr lang="as-IN" sz="2800" dirty="0">
                <a:solidFill>
                  <a:srgbClr val="0070C0"/>
                </a:solidFill>
                <a:latin typeface="Kalpurush" pitchFamily="2" charset="0"/>
                <a:cs typeface="Kalpurush" pitchFamily="2" charset="0"/>
              </a:rPr>
              <a:t>আয়তন প্রসারণ (</a:t>
            </a:r>
            <a:r>
              <a:rPr lang="en-IN" sz="2800" dirty="0">
                <a:solidFill>
                  <a:srgbClr val="0070C0"/>
                </a:solidFill>
                <a:latin typeface="Kalpurush" pitchFamily="2" charset="0"/>
                <a:cs typeface="Kalpurush" pitchFamily="2" charset="0"/>
              </a:rPr>
              <a:t>Volume Expansion</a:t>
            </a:r>
            <a:r>
              <a:rPr lang="en-IN" sz="2800" dirty="0" smtClean="0">
                <a:solidFill>
                  <a:srgbClr val="0070C0"/>
                </a:solidFill>
                <a:latin typeface="Kalpurush" pitchFamily="2" charset="0"/>
                <a:cs typeface="Kalpurush" pitchFamily="2" charset="0"/>
              </a:rPr>
              <a:t>)</a:t>
            </a:r>
            <a:endParaRPr lang="en-IN" sz="2800" dirty="0">
              <a:solidFill>
                <a:srgbClr val="0070C0"/>
              </a:solidFill>
              <a:latin typeface="Kalpurush" pitchFamily="2" charset="0"/>
              <a:cs typeface="Kalpurush" pitchFamily="2" charset="0"/>
            </a:endParaRPr>
          </a:p>
        </p:txBody>
      </p:sp>
    </p:spTree>
    <p:extLst>
      <p:ext uri="{BB962C8B-B14F-4D97-AF65-F5344CB8AC3E}">
        <p14:creationId xmlns:p14="http://schemas.microsoft.com/office/powerpoint/2010/main" val="360759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তাপ পরিবাহিতাঙ্ক</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066800"/>
            <a:ext cx="8686800" cy="830997"/>
          </a:xfrm>
          <a:prstGeom prst="rect">
            <a:avLst/>
          </a:prstGeom>
          <a:noFill/>
        </p:spPr>
        <p:txBody>
          <a:bodyPr wrap="square" rtlCol="0">
            <a:spAutoFit/>
          </a:bodyPr>
          <a:lstStyle/>
          <a:p>
            <a:pPr>
              <a:spcAft>
                <a:spcPts val="1200"/>
              </a:spcAft>
            </a:pPr>
            <a:r>
              <a:rPr lang="as-IN" sz="2400" dirty="0" smtClean="0">
                <a:solidFill>
                  <a:srgbClr val="0070C0"/>
                </a:solidFill>
                <a:latin typeface="Kalpurush" pitchFamily="2" charset="0"/>
                <a:cs typeface="Kalpurush" pitchFamily="2" charset="0"/>
              </a:rPr>
              <a:t>বিভিন্ন পদার্থের তাপ পরিবহণের ক্ষমতা পরিমাণগতভাবে বোঝানোর জন্য তাপ পরিবাহিতাঙ্ক নামক ভৌত রাশিটি ব্যবহার করা হয়। </a:t>
            </a:r>
            <a:endParaRPr lang="en-US" sz="2400" dirty="0" smtClean="0">
              <a:solidFill>
                <a:srgbClr val="0070C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5" name="TextBox 4"/>
              <p:cNvSpPr txBox="1"/>
              <p:nvPr/>
            </p:nvSpPr>
            <p:spPr>
              <a:xfrm>
                <a:off x="228600" y="1828800"/>
                <a:ext cx="8686800" cy="830997"/>
              </a:xfrm>
              <a:prstGeom prst="rect">
                <a:avLst/>
              </a:prstGeom>
              <a:noFill/>
            </p:spPr>
            <p:txBody>
              <a:bodyPr wrap="square" rtlCol="0">
                <a:spAutoFit/>
              </a:bodyPr>
              <a:lstStyle/>
              <a:p>
                <a:pPr>
                  <a:spcAft>
                    <a:spcPts val="1200"/>
                  </a:spcAft>
                </a:pPr>
                <a:r>
                  <a:rPr lang="as-IN" sz="2400" dirty="0" smtClean="0">
                    <a:solidFill>
                      <a:srgbClr val="0070C0"/>
                    </a:solidFill>
                    <a:latin typeface="Kalpurush" pitchFamily="2" charset="0"/>
                    <a:cs typeface="Kalpurush" pitchFamily="2" charset="0"/>
                  </a:rPr>
                  <a:t>ধরা </a:t>
                </a:r>
                <a:r>
                  <a:rPr lang="as-IN" sz="2400" dirty="0">
                    <a:solidFill>
                      <a:srgbClr val="0070C0"/>
                    </a:solidFill>
                    <a:latin typeface="Kalpurush" pitchFamily="2" charset="0"/>
                    <a:cs typeface="Kalpurush" pitchFamily="2" charset="0"/>
                  </a:rPr>
                  <a:t>যাক, একটি আয়তাকার পাতের বেধ </a:t>
                </a:r>
                <a14:m>
                  <m:oMath xmlns:m="http://schemas.openxmlformats.org/officeDocument/2006/math">
                    <m:r>
                      <a:rPr lang="en-IN" sz="2400" i="1" dirty="0" smtClean="0">
                        <a:solidFill>
                          <a:srgbClr val="0070C0"/>
                        </a:solidFill>
                        <a:latin typeface="Cambria Math"/>
                        <a:cs typeface="Kalpurush" pitchFamily="2" charset="0"/>
                      </a:rPr>
                      <m:t>𝑑</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দুই বিপরীত পৃষ্ঠের উষ্ণতা যথাক্রমে </a:t>
                </a:r>
                <a14:m>
                  <m:oMath xmlns:m="http://schemas.openxmlformats.org/officeDocument/2006/math">
                    <m:sSub>
                      <m:sSubPr>
                        <m:ctrlPr>
                          <a:rPr lang="el-GR" sz="2400" i="1" dirty="0" smtClean="0">
                            <a:solidFill>
                              <a:srgbClr val="0070C0"/>
                            </a:solidFill>
                            <a:latin typeface="Cambria Math"/>
                            <a:cs typeface="Kalpurush" pitchFamily="2" charset="0"/>
                          </a:rPr>
                        </m:ctrlPr>
                      </m:sSubPr>
                      <m:e>
                        <m:r>
                          <a:rPr lang="el-GR" sz="2400" i="1" dirty="0" smtClean="0">
                            <a:solidFill>
                              <a:srgbClr val="0070C0"/>
                            </a:solidFill>
                            <a:latin typeface="Cambria Math"/>
                            <a:cs typeface="Kalpurush" pitchFamily="2" charset="0"/>
                          </a:rPr>
                          <m:t>𝜃</m:t>
                        </m:r>
                      </m:e>
                      <m:sub>
                        <m:r>
                          <a:rPr lang="el-GR" sz="2400" i="1" dirty="0" smtClean="0">
                            <a:solidFill>
                              <a:srgbClr val="0070C0"/>
                            </a:solidFill>
                            <a:latin typeface="Cambria Math"/>
                            <a:cs typeface="Kalpurush" pitchFamily="2" charset="0"/>
                          </a:rPr>
                          <m:t>1</m:t>
                        </m:r>
                      </m:sub>
                    </m:sSub>
                  </m:oMath>
                </a14:m>
                <a:r>
                  <a:rPr lang="el-GR"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ও </a:t>
                </a:r>
                <a14:m>
                  <m:oMath xmlns:m="http://schemas.openxmlformats.org/officeDocument/2006/math">
                    <m:sSub>
                      <m:sSubPr>
                        <m:ctrlPr>
                          <a:rPr lang="el-GR" sz="2400" i="1" dirty="0" smtClean="0">
                            <a:solidFill>
                              <a:srgbClr val="0070C0"/>
                            </a:solidFill>
                            <a:latin typeface="Cambria Math"/>
                            <a:cs typeface="Kalpurush" pitchFamily="2" charset="0"/>
                          </a:rPr>
                        </m:ctrlPr>
                      </m:sSubPr>
                      <m:e>
                        <m:r>
                          <a:rPr lang="el-GR" sz="2400" i="1" dirty="0" smtClean="0">
                            <a:solidFill>
                              <a:srgbClr val="0070C0"/>
                            </a:solidFill>
                            <a:latin typeface="Cambria Math"/>
                            <a:cs typeface="Kalpurush" pitchFamily="2" charset="0"/>
                          </a:rPr>
                          <m:t>𝜃</m:t>
                        </m:r>
                      </m:e>
                      <m:sub>
                        <m:r>
                          <a:rPr lang="el-GR" sz="2400" i="1" dirty="0" smtClean="0">
                            <a:solidFill>
                              <a:srgbClr val="0070C0"/>
                            </a:solidFill>
                            <a:latin typeface="Cambria Math"/>
                            <a:cs typeface="Kalpurush" pitchFamily="2" charset="0"/>
                          </a:rPr>
                          <m:t>2</m:t>
                        </m:r>
                      </m:sub>
                    </m:sSub>
                    <m:r>
                      <a:rPr lang="el-GR" sz="2400" i="1" dirty="0" smtClean="0">
                        <a:solidFill>
                          <a:srgbClr val="0070C0"/>
                        </a:solidFill>
                        <a:latin typeface="Cambria Math"/>
                        <a:cs typeface="Kalpurush" pitchFamily="2" charset="0"/>
                      </a:rPr>
                      <m:t> (</m:t>
                    </m:r>
                    <m:sSub>
                      <m:sSubPr>
                        <m:ctrlPr>
                          <a:rPr lang="el-GR" sz="2400" i="1" dirty="0" smtClean="0">
                            <a:solidFill>
                              <a:srgbClr val="0070C0"/>
                            </a:solidFill>
                            <a:latin typeface="Cambria Math"/>
                            <a:cs typeface="Kalpurush" pitchFamily="2" charset="0"/>
                          </a:rPr>
                        </m:ctrlPr>
                      </m:sSubPr>
                      <m:e>
                        <m:r>
                          <a:rPr lang="el-GR" sz="2400" i="1" dirty="0" smtClean="0">
                            <a:solidFill>
                              <a:srgbClr val="0070C0"/>
                            </a:solidFill>
                            <a:latin typeface="Cambria Math"/>
                            <a:cs typeface="Kalpurush" pitchFamily="2" charset="0"/>
                          </a:rPr>
                          <m:t>𝜃</m:t>
                        </m:r>
                      </m:e>
                      <m:sub>
                        <m:r>
                          <a:rPr lang="el-GR" sz="2400" i="1" dirty="0" smtClean="0">
                            <a:solidFill>
                              <a:srgbClr val="0070C0"/>
                            </a:solidFill>
                            <a:latin typeface="Cambria Math"/>
                            <a:cs typeface="Kalpurush" pitchFamily="2" charset="0"/>
                          </a:rPr>
                          <m:t>1</m:t>
                        </m:r>
                      </m:sub>
                    </m:sSub>
                    <m:r>
                      <a:rPr lang="en-US" sz="2400" b="0" i="1" dirty="0" smtClean="0">
                        <a:solidFill>
                          <a:srgbClr val="0070C0"/>
                        </a:solidFill>
                        <a:latin typeface="Cambria Math"/>
                        <a:cs typeface="Kalpurush" pitchFamily="2" charset="0"/>
                      </a:rPr>
                      <m:t>&gt;</m:t>
                    </m:r>
                    <m:sSub>
                      <m:sSubPr>
                        <m:ctrlPr>
                          <a:rPr lang="el-GR" sz="2400" i="1" dirty="0" smtClean="0">
                            <a:solidFill>
                              <a:srgbClr val="0070C0"/>
                            </a:solidFill>
                            <a:latin typeface="Cambria Math"/>
                            <a:cs typeface="Kalpurush" pitchFamily="2" charset="0"/>
                          </a:rPr>
                        </m:ctrlPr>
                      </m:sSubPr>
                      <m:e>
                        <m:r>
                          <a:rPr lang="el-GR" sz="2400" i="1" dirty="0" smtClean="0">
                            <a:solidFill>
                              <a:srgbClr val="0070C0"/>
                            </a:solidFill>
                            <a:latin typeface="Cambria Math"/>
                            <a:cs typeface="Kalpurush" pitchFamily="2" charset="0"/>
                          </a:rPr>
                          <m:t>𝜃</m:t>
                        </m:r>
                      </m:e>
                      <m:sub>
                        <m:r>
                          <a:rPr lang="el-GR" sz="2400" i="1" dirty="0" smtClean="0">
                            <a:solidFill>
                              <a:srgbClr val="0070C0"/>
                            </a:solidFill>
                            <a:latin typeface="Cambria Math"/>
                            <a:cs typeface="Kalpurush" pitchFamily="2" charset="0"/>
                          </a:rPr>
                          <m:t>2</m:t>
                        </m:r>
                      </m:sub>
                    </m:sSub>
                    <m:r>
                      <a:rPr lang="el-GR" sz="2400" i="1" dirty="0" smtClean="0">
                        <a:solidFill>
                          <a:srgbClr val="0070C0"/>
                        </a:solidFill>
                        <a:latin typeface="Cambria Math"/>
                        <a:cs typeface="Kalpurush" pitchFamily="2" charset="0"/>
                      </a:rPr>
                      <m:t>)</m:t>
                    </m:r>
                  </m:oMath>
                </a14:m>
                <a:r>
                  <a:rPr lang="el-GR"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এবং দুই বিপরীত পৃষ্ঠের প্রতিটির ক্ষেত্রফল </a:t>
                </a:r>
                <a14:m>
                  <m:oMath xmlns:m="http://schemas.openxmlformats.org/officeDocument/2006/math">
                    <m:r>
                      <a:rPr lang="en-IN" sz="2400" i="1" dirty="0" smtClean="0">
                        <a:solidFill>
                          <a:srgbClr val="0070C0"/>
                        </a:solidFill>
                        <a:latin typeface="Cambria Math"/>
                        <a:cs typeface="Kalpurush" pitchFamily="2" charset="0"/>
                      </a:rPr>
                      <m:t>𝐴</m:t>
                    </m:r>
                  </m:oMath>
                </a14:m>
                <a:r>
                  <a:rPr lang="en-IN" sz="2400" dirty="0" smtClean="0">
                    <a:solidFill>
                      <a:srgbClr val="0070C0"/>
                    </a:solidFill>
                    <a:latin typeface="Kalpurush" pitchFamily="2" charset="0"/>
                    <a:cs typeface="Kalpurush" pitchFamily="2" charset="0"/>
                  </a:rPr>
                  <a:t>।</a:t>
                </a:r>
                <a:endParaRPr lang="as-IN" sz="2400" dirty="0">
                  <a:solidFill>
                    <a:srgbClr val="0070C0"/>
                  </a:solidFill>
                  <a:latin typeface="Kalpurush" pitchFamily="2" charset="0"/>
                  <a:cs typeface="Kalpurush"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8600" y="1828800"/>
                <a:ext cx="8686800" cy="830997"/>
              </a:xfrm>
              <a:prstGeom prst="rect">
                <a:avLst/>
              </a:prstGeom>
              <a:blipFill rotWithShape="1">
                <a:blip r:embed="rId2"/>
                <a:stretch>
                  <a:fillRect l="-1123" t="-5147" r="-912" b="-1691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2667000"/>
                <a:ext cx="8686800" cy="3413050"/>
              </a:xfrm>
              <a:prstGeom prst="rect">
                <a:avLst/>
              </a:prstGeom>
              <a:noFill/>
            </p:spPr>
            <p:txBody>
              <a:bodyPr wrap="square" rtlCol="0">
                <a:spAutoFit/>
              </a:bodyPr>
              <a:lstStyle/>
              <a:p>
                <a:pPr>
                  <a:spcAft>
                    <a:spcPts val="1200"/>
                  </a:spcAft>
                </a:pPr>
                <a:r>
                  <a:rPr lang="as-IN" sz="2400" dirty="0" smtClean="0">
                    <a:solidFill>
                      <a:srgbClr val="0070C0"/>
                    </a:solidFill>
                    <a:latin typeface="Kalpurush" pitchFamily="2" charset="0"/>
                    <a:cs typeface="Kalpurush" pitchFamily="2" charset="0"/>
                  </a:rPr>
                  <a:t>স্থিতাবস্থায় </a:t>
                </a:r>
                <a14:m>
                  <m:oMath xmlns:m="http://schemas.openxmlformats.org/officeDocument/2006/math">
                    <m:r>
                      <a:rPr lang="en-IN" sz="2400" i="1" dirty="0" smtClean="0">
                        <a:solidFill>
                          <a:srgbClr val="0070C0"/>
                        </a:solidFill>
                        <a:latin typeface="Cambria Math"/>
                        <a:cs typeface="Kalpurush" pitchFamily="2" charset="0"/>
                      </a:rPr>
                      <m:t>𝑡</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সময়ে তলের সঙ্গে লম্বভাবে </a:t>
                </a:r>
                <a14:m>
                  <m:oMath xmlns:m="http://schemas.openxmlformats.org/officeDocument/2006/math">
                    <m:r>
                      <a:rPr lang="en-IN" sz="2400" i="1" dirty="0" smtClean="0">
                        <a:solidFill>
                          <a:srgbClr val="0070C0"/>
                        </a:solidFill>
                        <a:latin typeface="Cambria Math"/>
                        <a:cs typeface="Kalpurush" pitchFamily="2" charset="0"/>
                      </a:rPr>
                      <m:t>𝑄</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পরিমাণ তাপ পরিবাহিত হলে, </a:t>
                </a:r>
              </a:p>
              <a:p>
                <a:pPr>
                  <a:spcAft>
                    <a:spcPts val="1200"/>
                  </a:spcAft>
                </a:pP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a:t>
                </a:r>
                <a:r>
                  <a:rPr lang="en-IN" sz="2400" dirty="0">
                    <a:solidFill>
                      <a:srgbClr val="0070C0"/>
                    </a:solidFill>
                    <a:latin typeface="Kalpurush" pitchFamily="2" charset="0"/>
                    <a:cs typeface="Kalpurush" pitchFamily="2" charset="0"/>
                  </a:rPr>
                  <a:t>i</a:t>
                </a:r>
                <a:r>
                  <a:rPr lang="en-IN" sz="2400" dirty="0" smtClean="0">
                    <a:solidFill>
                      <a:srgbClr val="0070C0"/>
                    </a:solidFill>
                    <a:latin typeface="Kalpurush" pitchFamily="2" charset="0"/>
                    <a:cs typeface="Kalpurush" pitchFamily="2" charset="0"/>
                  </a:rPr>
                  <a:t>] </a:t>
                </a:r>
                <a14:m>
                  <m:oMath xmlns:m="http://schemas.openxmlformats.org/officeDocument/2006/math">
                    <m:r>
                      <a:rPr lang="en-US" sz="2400" b="0" i="1" smtClean="0">
                        <a:solidFill>
                          <a:srgbClr val="0070C0"/>
                        </a:solidFill>
                        <a:latin typeface="Cambria Math"/>
                        <a:cs typeface="Kalpurush" pitchFamily="2" charset="0"/>
                      </a:rPr>
                      <m:t>𝑄</m:t>
                    </m:r>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𝐴</m:t>
                    </m:r>
                  </m:oMath>
                </a14:m>
                <a:endParaRPr lang="en-IN" sz="2400" dirty="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a:t>
                </a:r>
                <a:r>
                  <a:rPr lang="en-US" sz="2400" dirty="0" smtClean="0">
                    <a:solidFill>
                      <a:srgbClr val="0070C0"/>
                    </a:solidFill>
                    <a:latin typeface="Kalpurush" pitchFamily="2" charset="0"/>
                    <a:cs typeface="Kalpurush" pitchFamily="2" charset="0"/>
                  </a:rPr>
                  <a:t>i</a:t>
                </a:r>
                <a:r>
                  <a:rPr lang="en-IN" sz="2400" dirty="0" smtClean="0">
                    <a:solidFill>
                      <a:srgbClr val="0070C0"/>
                    </a:solidFill>
                    <a:latin typeface="Kalpurush" pitchFamily="2" charset="0"/>
                    <a:cs typeface="Kalpurush" pitchFamily="2" charset="0"/>
                  </a:rPr>
                  <a:t>i</a:t>
                </a:r>
                <a:r>
                  <a:rPr lang="en-IN" sz="2400" dirty="0">
                    <a:solidFill>
                      <a:srgbClr val="0070C0"/>
                    </a:solidFill>
                    <a:latin typeface="Kalpurush" pitchFamily="2" charset="0"/>
                    <a:cs typeface="Kalpurush" pitchFamily="2" charset="0"/>
                  </a:rPr>
                  <a:t>] </a:t>
                </a:r>
                <a14:m>
                  <m:oMath xmlns:m="http://schemas.openxmlformats.org/officeDocument/2006/math">
                    <m:r>
                      <a:rPr lang="en-US" sz="2400" i="1">
                        <a:solidFill>
                          <a:srgbClr val="0070C0"/>
                        </a:solidFill>
                        <a:latin typeface="Cambria Math"/>
                        <a:cs typeface="Kalpurush" pitchFamily="2" charset="0"/>
                      </a:rPr>
                      <m:t>𝑄</m:t>
                    </m:r>
                    <m:r>
                      <a:rPr lang="en-US" sz="2400" i="1">
                        <a:solidFill>
                          <a:srgbClr val="0070C0"/>
                        </a:solidFill>
                        <a:latin typeface="Cambria Math"/>
                        <a:ea typeface="Cambria Math"/>
                        <a:cs typeface="Kalpurush" pitchFamily="2" charset="0"/>
                      </a:rPr>
                      <m:t>∝</m:t>
                    </m:r>
                    <m:d>
                      <m:dPr>
                        <m:ctrlPr>
                          <a:rPr lang="en-US" sz="2400" i="1" smtClean="0">
                            <a:solidFill>
                              <a:srgbClr val="0070C0"/>
                            </a:solidFill>
                            <a:latin typeface="Cambria Math"/>
                            <a:ea typeface="Cambria Math"/>
                            <a:cs typeface="Kalpurush" pitchFamily="2" charset="0"/>
                          </a:rPr>
                        </m:ctrlPr>
                      </m:dPr>
                      <m:e>
                        <m:sSub>
                          <m:sSubPr>
                            <m:ctrlPr>
                              <a:rPr lang="en-US" sz="2400" b="0" i="1" smtClean="0">
                                <a:solidFill>
                                  <a:srgbClr val="0070C0"/>
                                </a:solidFill>
                                <a:latin typeface="Cambria Math"/>
                                <a:ea typeface="Cambria Math"/>
                                <a:cs typeface="Kalpurush" pitchFamily="2" charset="0"/>
                              </a:rPr>
                            </m:ctrlPr>
                          </m:sSubPr>
                          <m:e>
                            <m:r>
                              <a:rPr lang="en-US" sz="2400" i="1" smtClean="0">
                                <a:solidFill>
                                  <a:srgbClr val="0070C0"/>
                                </a:solidFill>
                                <a:latin typeface="Cambria Math"/>
                                <a:ea typeface="Cambria Math"/>
                                <a:cs typeface="Kalpurush" pitchFamily="2" charset="0"/>
                              </a:rPr>
                              <m:t>𝜃</m:t>
                            </m:r>
                          </m:e>
                          <m:sub>
                            <m:r>
                              <a:rPr lang="en-US" sz="2400" b="0" i="1" smtClean="0">
                                <a:solidFill>
                                  <a:srgbClr val="0070C0"/>
                                </a:solidFill>
                                <a:latin typeface="Cambria Math"/>
                                <a:ea typeface="Cambria Math"/>
                                <a:cs typeface="Kalpurush" pitchFamily="2" charset="0"/>
                              </a:rPr>
                              <m:t>1</m:t>
                            </m:r>
                          </m:sub>
                        </m:sSub>
                        <m:r>
                          <a:rPr lang="en-US" sz="2400" b="0" i="1" smtClean="0">
                            <a:solidFill>
                              <a:srgbClr val="0070C0"/>
                            </a:solidFill>
                            <a:latin typeface="Cambria Math"/>
                            <a:ea typeface="Cambria Math"/>
                            <a:cs typeface="Kalpurush" pitchFamily="2" charset="0"/>
                          </a:rPr>
                          <m:t>−</m:t>
                        </m:r>
                        <m:sSub>
                          <m:sSubPr>
                            <m:ctrlPr>
                              <a:rPr lang="en-US" sz="2400" b="0" i="1" smtClean="0">
                                <a:solidFill>
                                  <a:srgbClr val="0070C0"/>
                                </a:solidFill>
                                <a:latin typeface="Cambria Math"/>
                                <a:ea typeface="Cambria Math"/>
                                <a:cs typeface="Kalpurush" pitchFamily="2" charset="0"/>
                              </a:rPr>
                            </m:ctrlPr>
                          </m:sSubPr>
                          <m:e>
                            <m:r>
                              <a:rPr lang="en-US" sz="2400" b="0" i="1" smtClean="0">
                                <a:solidFill>
                                  <a:srgbClr val="0070C0"/>
                                </a:solidFill>
                                <a:latin typeface="Cambria Math"/>
                                <a:ea typeface="Cambria Math"/>
                                <a:cs typeface="Kalpurush" pitchFamily="2" charset="0"/>
                              </a:rPr>
                              <m:t>𝜃</m:t>
                            </m:r>
                          </m:e>
                          <m:sub>
                            <m:r>
                              <a:rPr lang="en-US" sz="2400" b="0" i="1" smtClean="0">
                                <a:solidFill>
                                  <a:srgbClr val="0070C0"/>
                                </a:solidFill>
                                <a:latin typeface="Cambria Math"/>
                                <a:ea typeface="Cambria Math"/>
                                <a:cs typeface="Kalpurush" pitchFamily="2" charset="0"/>
                              </a:rPr>
                              <m:t>2</m:t>
                            </m:r>
                          </m:sub>
                        </m:sSub>
                      </m:e>
                    </m:d>
                  </m:oMath>
                </a14:m>
                <a:endParaRPr lang="en-IN" sz="2400" dirty="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a:t>
                </a:r>
                <a:r>
                  <a:rPr lang="en-US" sz="2400" dirty="0" smtClean="0">
                    <a:solidFill>
                      <a:srgbClr val="0070C0"/>
                    </a:solidFill>
                    <a:latin typeface="Kalpurush" pitchFamily="2" charset="0"/>
                    <a:cs typeface="Kalpurush" pitchFamily="2" charset="0"/>
                  </a:rPr>
                  <a:t>ii</a:t>
                </a:r>
                <a:r>
                  <a:rPr lang="en-IN" sz="2400" dirty="0" smtClean="0">
                    <a:solidFill>
                      <a:srgbClr val="0070C0"/>
                    </a:solidFill>
                    <a:latin typeface="Kalpurush" pitchFamily="2" charset="0"/>
                    <a:cs typeface="Kalpurush" pitchFamily="2" charset="0"/>
                  </a:rPr>
                  <a:t>i</a:t>
                </a:r>
                <a:r>
                  <a:rPr lang="en-IN" sz="2400" dirty="0">
                    <a:solidFill>
                      <a:srgbClr val="0070C0"/>
                    </a:solidFill>
                    <a:latin typeface="Kalpurush" pitchFamily="2" charset="0"/>
                    <a:cs typeface="Kalpurush" pitchFamily="2" charset="0"/>
                  </a:rPr>
                  <a:t>] </a:t>
                </a:r>
                <a14:m>
                  <m:oMath xmlns:m="http://schemas.openxmlformats.org/officeDocument/2006/math">
                    <m:r>
                      <a:rPr lang="en-US" sz="2400" i="1">
                        <a:solidFill>
                          <a:srgbClr val="0070C0"/>
                        </a:solidFill>
                        <a:latin typeface="Cambria Math"/>
                        <a:cs typeface="Kalpurush" pitchFamily="2" charset="0"/>
                      </a:rPr>
                      <m:t>𝑄</m:t>
                    </m:r>
                    <m:r>
                      <a:rPr lang="en-US" sz="2400" i="1">
                        <a:solidFill>
                          <a:srgbClr val="0070C0"/>
                        </a:solidFill>
                        <a:latin typeface="Cambria Math"/>
                        <a:ea typeface="Cambria Math"/>
                        <a:cs typeface="Kalpurush" pitchFamily="2" charset="0"/>
                      </a:rPr>
                      <m:t>∝</m:t>
                    </m:r>
                    <m:f>
                      <m:fPr>
                        <m:ctrlPr>
                          <a:rPr lang="en-US" sz="2400" i="1" smtClean="0">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1</m:t>
                        </m:r>
                      </m:num>
                      <m:den>
                        <m:r>
                          <a:rPr lang="en-US" sz="2400" b="0" i="1" smtClean="0">
                            <a:solidFill>
                              <a:srgbClr val="0070C0"/>
                            </a:solidFill>
                            <a:latin typeface="Cambria Math"/>
                            <a:ea typeface="Cambria Math"/>
                            <a:cs typeface="Kalpurush" pitchFamily="2" charset="0"/>
                          </a:rPr>
                          <m:t>𝑑</m:t>
                        </m:r>
                      </m:den>
                    </m:f>
                  </m:oMath>
                </a14:m>
                <a:endParaRPr lang="en-IN" sz="2400" dirty="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a:t>
                </a:r>
                <a:r>
                  <a:rPr lang="en-IN" sz="2400" dirty="0" smtClean="0">
                    <a:solidFill>
                      <a:srgbClr val="0070C0"/>
                    </a:solidFill>
                    <a:latin typeface="Kalpurush" pitchFamily="2" charset="0"/>
                    <a:cs typeface="Kalpurush" pitchFamily="2" charset="0"/>
                  </a:rPr>
                  <a:t>iv] </a:t>
                </a:r>
                <a14:m>
                  <m:oMath xmlns:m="http://schemas.openxmlformats.org/officeDocument/2006/math">
                    <m:r>
                      <a:rPr lang="en-US" sz="2400" i="1">
                        <a:solidFill>
                          <a:srgbClr val="0070C0"/>
                        </a:solidFill>
                        <a:latin typeface="Cambria Math"/>
                        <a:cs typeface="Kalpurush" pitchFamily="2" charset="0"/>
                      </a:rPr>
                      <m:t>𝑄</m:t>
                    </m:r>
                    <m:r>
                      <a:rPr lang="en-US" sz="2400" i="1">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𝑡</m:t>
                    </m:r>
                  </m:oMath>
                </a14:m>
                <a:endParaRPr lang="en-IN" sz="2400" dirty="0">
                  <a:solidFill>
                    <a:srgbClr val="0070C0"/>
                  </a:solidFill>
                  <a:latin typeface="Kalpurush" pitchFamily="2" charset="0"/>
                  <a:cs typeface="Kalpurush" pitchFamily="2" charset="0"/>
                </a:endParaRPr>
              </a:p>
              <a:p>
                <a:pPr>
                  <a:spcAft>
                    <a:spcPts val="1200"/>
                  </a:spcAft>
                </a:pPr>
                <a14:m>
                  <m:oMath xmlns:m="http://schemas.openxmlformats.org/officeDocument/2006/math">
                    <m:r>
                      <a:rPr lang="en-US" sz="2400" i="1" smtClean="0">
                        <a:solidFill>
                          <a:srgbClr val="0070C0"/>
                        </a:solidFill>
                        <a:latin typeface="Cambria Math"/>
                        <a:ea typeface="Cambria Math"/>
                        <a:cs typeface="Kalpurush" pitchFamily="2" charset="0"/>
                      </a:rPr>
                      <m:t>∴</m:t>
                    </m:r>
                    <m:r>
                      <a:rPr lang="en-US" sz="2400" i="1">
                        <a:solidFill>
                          <a:srgbClr val="0070C0"/>
                        </a:solidFill>
                        <a:latin typeface="Cambria Math"/>
                        <a:cs typeface="Kalpurush" pitchFamily="2" charset="0"/>
                      </a:rPr>
                      <m:t>𝑄</m:t>
                    </m:r>
                    <m:r>
                      <a:rPr lang="en-US" sz="2400" i="1">
                        <a:solidFill>
                          <a:srgbClr val="0070C0"/>
                        </a:solidFill>
                        <a:latin typeface="Cambria Math"/>
                        <a:ea typeface="Cambria Math"/>
                        <a:cs typeface="Kalpurush" pitchFamily="2" charset="0"/>
                      </a:rPr>
                      <m:t>∝</m:t>
                    </m:r>
                    <m:f>
                      <m:fPr>
                        <m:ctrlPr>
                          <a:rPr lang="en-US" sz="2400" i="1" smtClean="0">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𝐴</m:t>
                        </m:r>
                        <m:d>
                          <m:dPr>
                            <m:ctrlPr>
                              <a:rPr lang="en-US" sz="2400" b="0" i="1" smtClean="0">
                                <a:solidFill>
                                  <a:srgbClr val="0070C0"/>
                                </a:solidFill>
                                <a:latin typeface="Cambria Math"/>
                                <a:ea typeface="Cambria Math"/>
                                <a:cs typeface="Kalpurush" pitchFamily="2" charset="0"/>
                              </a:rPr>
                            </m:ctrlPr>
                          </m:dPr>
                          <m:e>
                            <m:sSub>
                              <m:sSubPr>
                                <m:ctrlPr>
                                  <a:rPr lang="en-US" sz="2400" b="0" i="1" smtClean="0">
                                    <a:solidFill>
                                      <a:srgbClr val="0070C0"/>
                                    </a:solidFill>
                                    <a:latin typeface="Cambria Math"/>
                                    <a:ea typeface="Cambria Math"/>
                                    <a:cs typeface="Kalpurush" pitchFamily="2" charset="0"/>
                                  </a:rPr>
                                </m:ctrlPr>
                              </m:sSubPr>
                              <m:e>
                                <m:r>
                                  <a:rPr lang="en-US" sz="2400" b="0" i="1" smtClean="0">
                                    <a:solidFill>
                                      <a:srgbClr val="0070C0"/>
                                    </a:solidFill>
                                    <a:latin typeface="Cambria Math"/>
                                    <a:ea typeface="Cambria Math"/>
                                    <a:cs typeface="Kalpurush" pitchFamily="2" charset="0"/>
                                  </a:rPr>
                                  <m:t>𝜃</m:t>
                                </m:r>
                              </m:e>
                              <m:sub>
                                <m:r>
                                  <a:rPr lang="en-US" sz="2400" b="0" i="1" smtClean="0">
                                    <a:solidFill>
                                      <a:srgbClr val="0070C0"/>
                                    </a:solidFill>
                                    <a:latin typeface="Cambria Math"/>
                                    <a:ea typeface="Cambria Math"/>
                                    <a:cs typeface="Kalpurush" pitchFamily="2" charset="0"/>
                                  </a:rPr>
                                  <m:t>1</m:t>
                                </m:r>
                              </m:sub>
                            </m:sSub>
                            <m:r>
                              <a:rPr lang="en-US" sz="2400" b="0" i="1" smtClean="0">
                                <a:solidFill>
                                  <a:srgbClr val="0070C0"/>
                                </a:solidFill>
                                <a:latin typeface="Cambria Math"/>
                                <a:ea typeface="Cambria Math"/>
                                <a:cs typeface="Kalpurush" pitchFamily="2" charset="0"/>
                              </a:rPr>
                              <m:t>−</m:t>
                            </m:r>
                            <m:sSub>
                              <m:sSubPr>
                                <m:ctrlPr>
                                  <a:rPr lang="en-US" sz="2400" b="0" i="1" smtClean="0">
                                    <a:solidFill>
                                      <a:srgbClr val="0070C0"/>
                                    </a:solidFill>
                                    <a:latin typeface="Cambria Math"/>
                                    <a:ea typeface="Cambria Math"/>
                                    <a:cs typeface="Kalpurush" pitchFamily="2" charset="0"/>
                                  </a:rPr>
                                </m:ctrlPr>
                              </m:sSubPr>
                              <m:e>
                                <m:r>
                                  <a:rPr lang="en-US" sz="2400" b="0" i="1" smtClean="0">
                                    <a:solidFill>
                                      <a:srgbClr val="0070C0"/>
                                    </a:solidFill>
                                    <a:latin typeface="Cambria Math"/>
                                    <a:ea typeface="Cambria Math"/>
                                    <a:cs typeface="Kalpurush" pitchFamily="2" charset="0"/>
                                  </a:rPr>
                                  <m:t>𝜃</m:t>
                                </m:r>
                              </m:e>
                              <m:sub>
                                <m:r>
                                  <a:rPr lang="en-US" sz="2400" b="0" i="1" smtClean="0">
                                    <a:solidFill>
                                      <a:srgbClr val="0070C0"/>
                                    </a:solidFill>
                                    <a:latin typeface="Cambria Math"/>
                                    <a:ea typeface="Cambria Math"/>
                                    <a:cs typeface="Kalpurush" pitchFamily="2" charset="0"/>
                                  </a:rPr>
                                  <m:t>2</m:t>
                                </m:r>
                              </m:sub>
                            </m:sSub>
                          </m:e>
                        </m:d>
                        <m:r>
                          <a:rPr lang="en-US" sz="2400" b="0" i="1" smtClean="0">
                            <a:solidFill>
                              <a:srgbClr val="0070C0"/>
                            </a:solidFill>
                            <a:latin typeface="Cambria Math"/>
                            <a:ea typeface="Cambria Math"/>
                            <a:cs typeface="Kalpurush" pitchFamily="2" charset="0"/>
                          </a:rPr>
                          <m:t>𝑡</m:t>
                        </m:r>
                      </m:num>
                      <m:den>
                        <m:r>
                          <a:rPr lang="en-US" sz="2400" b="0" i="1" smtClean="0">
                            <a:solidFill>
                              <a:srgbClr val="0070C0"/>
                            </a:solidFill>
                            <a:latin typeface="Cambria Math"/>
                            <a:ea typeface="Cambria Math"/>
                            <a:cs typeface="Kalpurush" pitchFamily="2" charset="0"/>
                          </a:rPr>
                          <m:t>𝑑</m:t>
                        </m:r>
                      </m:den>
                    </m:f>
                  </m:oMath>
                </a14:m>
                <a:r>
                  <a:rPr lang="en-IN" sz="2400" dirty="0" smtClean="0">
                    <a:solidFill>
                      <a:srgbClr val="0070C0"/>
                    </a:solidFill>
                    <a:latin typeface="Kalpurush" pitchFamily="2" charset="0"/>
                    <a:cs typeface="Kalpurush" pitchFamily="2" charset="0"/>
                  </a:rPr>
                  <a:t>   বা </a:t>
                </a:r>
                <a14:m>
                  <m:oMath xmlns:m="http://schemas.openxmlformats.org/officeDocument/2006/math">
                    <m:r>
                      <a:rPr lang="en-US" sz="2400" i="1">
                        <a:solidFill>
                          <a:srgbClr val="0070C0"/>
                        </a:solidFill>
                        <a:latin typeface="Cambria Math"/>
                        <a:cs typeface="Kalpurush" pitchFamily="2" charset="0"/>
                      </a:rPr>
                      <m:t>𝑄</m:t>
                    </m:r>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𝑘</m:t>
                    </m:r>
                    <m:f>
                      <m:fPr>
                        <m:ctrlPr>
                          <a:rPr lang="en-US" sz="2400" i="1">
                            <a:solidFill>
                              <a:srgbClr val="0070C0"/>
                            </a:solidFill>
                            <a:latin typeface="Cambria Math"/>
                            <a:ea typeface="Cambria Math"/>
                            <a:cs typeface="Kalpurush" pitchFamily="2" charset="0"/>
                          </a:rPr>
                        </m:ctrlPr>
                      </m:fPr>
                      <m:num>
                        <m:r>
                          <a:rPr lang="en-US" sz="2400" i="1">
                            <a:solidFill>
                              <a:srgbClr val="0070C0"/>
                            </a:solidFill>
                            <a:latin typeface="Cambria Math"/>
                            <a:ea typeface="Cambria Math"/>
                            <a:cs typeface="Kalpurush" pitchFamily="2" charset="0"/>
                          </a:rPr>
                          <m:t>𝐴</m:t>
                        </m:r>
                        <m:d>
                          <m:dPr>
                            <m:ctrlPr>
                              <a:rPr lang="en-US" sz="2400" i="1">
                                <a:solidFill>
                                  <a:srgbClr val="0070C0"/>
                                </a:solidFill>
                                <a:latin typeface="Cambria Math"/>
                                <a:ea typeface="Cambria Math"/>
                                <a:cs typeface="Kalpurush" pitchFamily="2" charset="0"/>
                              </a:rPr>
                            </m:ctrlPr>
                          </m:dPr>
                          <m:e>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1</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2</m:t>
                                </m:r>
                              </m:sub>
                            </m:sSub>
                          </m:e>
                        </m:d>
                        <m:r>
                          <a:rPr lang="en-US" sz="2400" i="1">
                            <a:solidFill>
                              <a:srgbClr val="0070C0"/>
                            </a:solidFill>
                            <a:latin typeface="Cambria Math"/>
                            <a:ea typeface="Cambria Math"/>
                            <a:cs typeface="Kalpurush" pitchFamily="2" charset="0"/>
                          </a:rPr>
                          <m:t>𝑡</m:t>
                        </m:r>
                      </m:num>
                      <m:den>
                        <m:r>
                          <a:rPr lang="en-US" sz="2400" i="1">
                            <a:solidFill>
                              <a:srgbClr val="0070C0"/>
                            </a:solidFill>
                            <a:latin typeface="Cambria Math"/>
                            <a:ea typeface="Cambria Math"/>
                            <a:cs typeface="Kalpurush" pitchFamily="2" charset="0"/>
                          </a:rPr>
                          <m:t>𝑑</m:t>
                        </m:r>
                      </m:den>
                    </m:f>
                  </m:oMath>
                </a14:m>
                <a:endParaRPr lang="en-IN" sz="2400" dirty="0">
                  <a:solidFill>
                    <a:srgbClr val="0070C0"/>
                  </a:solidFill>
                  <a:latin typeface="Kalpurush" pitchFamily="2" charset="0"/>
                  <a:cs typeface="Kalpurush"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8600" y="2667000"/>
                <a:ext cx="8686800" cy="3413050"/>
              </a:xfrm>
              <a:prstGeom prst="rect">
                <a:avLst/>
              </a:prstGeom>
              <a:blipFill rotWithShape="1">
                <a:blip r:embed="rId3"/>
                <a:stretch>
                  <a:fillRect l="-1123" t="-1252" b="-161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8600" y="6091535"/>
                <a:ext cx="8686800" cy="461665"/>
              </a:xfrm>
              <a:prstGeom prst="rect">
                <a:avLst/>
              </a:prstGeom>
              <a:noFill/>
            </p:spPr>
            <p:txBody>
              <a:bodyPr wrap="square" rtlCol="0">
                <a:spAutoFit/>
              </a:bodyPr>
              <a:lstStyle/>
              <a:p>
                <a:pPr>
                  <a:spcAft>
                    <a:spcPts val="1200"/>
                  </a:spcAft>
                </a:pPr>
                <a:r>
                  <a:rPr lang="as-IN" sz="2400" dirty="0" smtClean="0">
                    <a:solidFill>
                      <a:srgbClr val="0070C0"/>
                    </a:solidFill>
                    <a:latin typeface="Kalpurush" pitchFamily="2" charset="0"/>
                    <a:cs typeface="Kalpurush" pitchFamily="2" charset="0"/>
                  </a:rPr>
                  <a:t>যেখানে </a:t>
                </a:r>
                <a14:m>
                  <m:oMath xmlns:m="http://schemas.openxmlformats.org/officeDocument/2006/math">
                    <m:r>
                      <a:rPr lang="en-IN" sz="2400" i="1" dirty="0" smtClean="0">
                        <a:solidFill>
                          <a:srgbClr val="0070C0"/>
                        </a:solidFill>
                        <a:latin typeface="Cambria Math"/>
                        <a:cs typeface="Kalpurush" pitchFamily="2" charset="0"/>
                      </a:rPr>
                      <m:t>𝑘</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একটি ধ্রুবক, যাকে ওই পদার্থের তাপ পরিবাহিতাঙ্ক বলা হয়</a:t>
                </a:r>
                <a:r>
                  <a:rPr lang="as-IN" sz="2400" dirty="0" smtClean="0">
                    <a:solidFill>
                      <a:srgbClr val="0070C0"/>
                    </a:solidFill>
                    <a:latin typeface="Kalpurush" pitchFamily="2" charset="0"/>
                    <a:cs typeface="Kalpurush" pitchFamily="2" charset="0"/>
                  </a:rPr>
                  <a:t>।</a:t>
                </a:r>
                <a:endParaRPr lang="as-IN" sz="2400" dirty="0">
                  <a:solidFill>
                    <a:srgbClr val="0070C0"/>
                  </a:solidFill>
                  <a:latin typeface="Kalpurush" pitchFamily="2" charset="0"/>
                  <a:cs typeface="Kalpurush"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8600" y="6091535"/>
                <a:ext cx="8686800" cy="461665"/>
              </a:xfrm>
              <a:prstGeom prst="rect">
                <a:avLst/>
              </a:prstGeom>
              <a:blipFill rotWithShape="1">
                <a:blip r:embed="rId4"/>
                <a:stretch>
                  <a:fillRect l="-1123" t="-9211" b="-30263"/>
                </a:stretch>
              </a:blipFill>
            </p:spPr>
            <p:txBody>
              <a:bodyPr/>
              <a:lstStyle/>
              <a:p>
                <a:r>
                  <a:rPr lang="en-IN">
                    <a:noFill/>
                  </a:rPr>
                  <a:t> </a:t>
                </a:r>
              </a:p>
            </p:txBody>
          </p:sp>
        </mc:Fallback>
      </mc:AlternateContent>
      <p:pic>
        <p:nvPicPr>
          <p:cNvPr id="3074" name="Picture 2" descr="D:\Whatsapp\তাপ পরিবাহিতাঙ্ক.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048000"/>
            <a:ext cx="2520000" cy="292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arn(inVertic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arn(inVertical)">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barn(inVertical)">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barn(inVertical)">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barn(inVertical)">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barn(inVertical)">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barn(inVertical)">
                                      <p:cBhvr>
                                        <p:cTn id="5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6" grpId="0" build="p"/>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তাপ পরিবাহিতাঙ্ক</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066800"/>
                <a:ext cx="8686800" cy="5152180"/>
              </a:xfrm>
              <a:prstGeom prst="rect">
                <a:avLst/>
              </a:prstGeom>
              <a:noFill/>
            </p:spPr>
            <p:txBody>
              <a:bodyPr wrap="square" rtlCol="0">
                <a:spAutoFit/>
              </a:bodyPr>
              <a:lstStyle/>
              <a:p>
                <a:pPr>
                  <a:spcAft>
                    <a:spcPts val="1200"/>
                  </a:spcAft>
                </a:pPr>
                <a:r>
                  <a:rPr lang="en-US" sz="2400" b="1" dirty="0" smtClean="0">
                    <a:solidFill>
                      <a:srgbClr val="00B050"/>
                    </a:solidFill>
                    <a:latin typeface="Kalpurush" pitchFamily="2" charset="0"/>
                    <a:cs typeface="Kalpurush" pitchFamily="2" charset="0"/>
                  </a:rPr>
                  <a:t>সংজ্ঞা</a:t>
                </a:r>
                <a:r>
                  <a:rPr lang="en-US" sz="2400" dirty="0" smtClean="0">
                    <a:solidFill>
                      <a:srgbClr val="00B050"/>
                    </a:solidFill>
                    <a:latin typeface="Kalpurush" pitchFamily="2" charset="0"/>
                    <a:cs typeface="Kalpurush" pitchFamily="2" charset="0"/>
                  </a:rPr>
                  <a:t> </a:t>
                </a: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তাপ পরিবাহিতাঙ্ক</a:t>
                </a:r>
                <a:r>
                  <a:rPr lang="en-US" sz="2400" dirty="0" smtClean="0">
                    <a:solidFill>
                      <a:srgbClr val="0070C0"/>
                    </a:solidFill>
                    <a:latin typeface="Kalpurush" pitchFamily="2" charset="0"/>
                    <a:cs typeface="Kalpurush" pitchFamily="2" charset="0"/>
                  </a:rPr>
                  <a:t>,</a:t>
                </a:r>
                <a:r>
                  <a:rPr lang="as-IN" sz="2400" dirty="0" smtClean="0">
                    <a:solidFill>
                      <a:srgbClr val="0070C0"/>
                    </a:solidFill>
                    <a:latin typeface="Kalpurush" pitchFamily="2" charset="0"/>
                    <a:cs typeface="Kalpurush" pitchFamily="2" charset="0"/>
                  </a:rPr>
                  <a:t> </a:t>
                </a:r>
                <a14:m>
                  <m:oMath xmlns:m="http://schemas.openxmlformats.org/officeDocument/2006/math">
                    <m:r>
                      <a:rPr lang="en-US" sz="2400" i="1">
                        <a:solidFill>
                          <a:srgbClr val="0070C0"/>
                        </a:solidFill>
                        <a:latin typeface="Cambria Math"/>
                        <a:cs typeface="Kalpurush" pitchFamily="2" charset="0"/>
                      </a:rPr>
                      <m:t>𝑄</m:t>
                    </m:r>
                    <m:r>
                      <a:rPr lang="en-US" sz="2400" i="1">
                        <a:solidFill>
                          <a:srgbClr val="0070C0"/>
                        </a:solidFill>
                        <a:latin typeface="Cambria Math"/>
                        <a:ea typeface="Cambria Math"/>
                        <a:cs typeface="Kalpurush" pitchFamily="2" charset="0"/>
                      </a:rPr>
                      <m:t>=</m:t>
                    </m:r>
                    <m:r>
                      <a:rPr lang="en-US" sz="2400" i="1">
                        <a:solidFill>
                          <a:srgbClr val="0070C0"/>
                        </a:solidFill>
                        <a:latin typeface="Cambria Math"/>
                        <a:ea typeface="Cambria Math"/>
                        <a:cs typeface="Kalpurush" pitchFamily="2" charset="0"/>
                      </a:rPr>
                      <m:t>𝑘</m:t>
                    </m:r>
                    <m:f>
                      <m:fPr>
                        <m:ctrlPr>
                          <a:rPr lang="en-US" sz="2400" i="1">
                            <a:solidFill>
                              <a:srgbClr val="0070C0"/>
                            </a:solidFill>
                            <a:latin typeface="Cambria Math"/>
                            <a:ea typeface="Cambria Math"/>
                            <a:cs typeface="Kalpurush" pitchFamily="2" charset="0"/>
                          </a:rPr>
                        </m:ctrlPr>
                      </m:fPr>
                      <m:num>
                        <m:r>
                          <a:rPr lang="en-US" sz="2400" i="1">
                            <a:solidFill>
                              <a:srgbClr val="0070C0"/>
                            </a:solidFill>
                            <a:latin typeface="Cambria Math"/>
                            <a:ea typeface="Cambria Math"/>
                            <a:cs typeface="Kalpurush" pitchFamily="2" charset="0"/>
                          </a:rPr>
                          <m:t>𝐴</m:t>
                        </m:r>
                        <m:d>
                          <m:dPr>
                            <m:ctrlPr>
                              <a:rPr lang="en-US" sz="2400" i="1">
                                <a:solidFill>
                                  <a:srgbClr val="0070C0"/>
                                </a:solidFill>
                                <a:latin typeface="Cambria Math"/>
                                <a:ea typeface="Cambria Math"/>
                                <a:cs typeface="Kalpurush" pitchFamily="2" charset="0"/>
                              </a:rPr>
                            </m:ctrlPr>
                          </m:dPr>
                          <m:e>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1</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2</m:t>
                                </m:r>
                              </m:sub>
                            </m:sSub>
                          </m:e>
                        </m:d>
                        <m:r>
                          <a:rPr lang="en-US" sz="2400" i="1">
                            <a:solidFill>
                              <a:srgbClr val="0070C0"/>
                            </a:solidFill>
                            <a:latin typeface="Cambria Math"/>
                            <a:ea typeface="Cambria Math"/>
                            <a:cs typeface="Kalpurush" pitchFamily="2" charset="0"/>
                          </a:rPr>
                          <m:t>𝑡</m:t>
                        </m:r>
                      </m:num>
                      <m:den>
                        <m:r>
                          <a:rPr lang="en-US" sz="2400" i="1">
                            <a:solidFill>
                              <a:srgbClr val="0070C0"/>
                            </a:solidFill>
                            <a:latin typeface="Cambria Math"/>
                            <a:ea typeface="Cambria Math"/>
                            <a:cs typeface="Kalpurush" pitchFamily="2" charset="0"/>
                          </a:rPr>
                          <m:t>𝑑</m:t>
                        </m:r>
                      </m:den>
                    </m:f>
                    <m:r>
                      <a:rPr lang="en-US" sz="2400" i="1">
                        <a:solidFill>
                          <a:srgbClr val="0070C0"/>
                        </a:solidFill>
                        <a:latin typeface="Cambria Math"/>
                        <a:ea typeface="Cambria Math"/>
                        <a:cs typeface="Kalpurush" pitchFamily="2" charset="0"/>
                      </a:rPr>
                      <m:t> </m:t>
                    </m:r>
                  </m:oMath>
                </a14:m>
                <a:endParaRPr lang="en-US" sz="2400" dirty="0" smtClean="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এখন </a:t>
                </a:r>
                <a14:m>
                  <m:oMath xmlns:m="http://schemas.openxmlformats.org/officeDocument/2006/math">
                    <m:r>
                      <a:rPr lang="en-IN" sz="2400" i="1" dirty="0" smtClean="0">
                        <a:solidFill>
                          <a:srgbClr val="0070C0"/>
                        </a:solidFill>
                        <a:latin typeface="Cambria Math"/>
                        <a:cs typeface="Kalpurush" pitchFamily="2" charset="0"/>
                      </a:rPr>
                      <m:t>𝑑</m:t>
                    </m:r>
                    <m:r>
                      <a:rPr lang="en-IN" sz="2400" i="1" dirty="0" smtClean="0">
                        <a:solidFill>
                          <a:srgbClr val="0070C0"/>
                        </a:solidFill>
                        <a:latin typeface="Cambria Math"/>
                        <a:cs typeface="Kalpurush" pitchFamily="2" charset="0"/>
                      </a:rPr>
                      <m:t> = </m:t>
                    </m:r>
                    <m:r>
                      <a:rPr lang="en-IN" sz="2400" i="1" dirty="0" smtClean="0">
                        <a:solidFill>
                          <a:srgbClr val="0070C0"/>
                        </a:solidFill>
                        <a:latin typeface="Cambria Math"/>
                        <a:cs typeface="Kalpurush" pitchFamily="2" charset="0"/>
                      </a:rPr>
                      <m:t>1</m:t>
                    </m:r>
                    <m:r>
                      <a:rPr lang="en-US" sz="2400" b="0" i="1" dirty="0" smtClean="0">
                        <a:solidFill>
                          <a:srgbClr val="0070C0"/>
                        </a:solidFill>
                        <a:latin typeface="Cambria Math"/>
                        <a:cs typeface="Kalpurush" pitchFamily="2" charset="0"/>
                      </a:rPr>
                      <m:t>, </m:t>
                    </m:r>
                    <m:r>
                      <a:rPr lang="en-IN" sz="2400" i="1" dirty="0" smtClean="0">
                        <a:solidFill>
                          <a:srgbClr val="0070C0"/>
                        </a:solidFill>
                        <a:latin typeface="Cambria Math"/>
                        <a:cs typeface="Kalpurush" pitchFamily="2" charset="0"/>
                      </a:rPr>
                      <m:t>𝐴</m:t>
                    </m:r>
                    <m:r>
                      <a:rPr lang="en-IN" sz="2400" i="1" dirty="0" smtClean="0">
                        <a:solidFill>
                          <a:srgbClr val="0070C0"/>
                        </a:solidFill>
                        <a:latin typeface="Cambria Math"/>
                        <a:cs typeface="Kalpurush" pitchFamily="2" charset="0"/>
                      </a:rPr>
                      <m:t> = </m:t>
                    </m:r>
                    <m:r>
                      <a:rPr lang="en-IN" sz="2400" i="1" dirty="0" smtClean="0">
                        <a:solidFill>
                          <a:srgbClr val="0070C0"/>
                        </a:solidFill>
                        <a:latin typeface="Cambria Math"/>
                        <a:cs typeface="Kalpurush" pitchFamily="2" charset="0"/>
                      </a:rPr>
                      <m:t>1</m:t>
                    </m:r>
                    <m:r>
                      <a:rPr lang="en-IN" sz="2400" i="1" dirty="0" smtClean="0">
                        <a:solidFill>
                          <a:srgbClr val="0070C0"/>
                        </a:solidFill>
                        <a:latin typeface="Cambria Math"/>
                        <a:cs typeface="Kalpurush" pitchFamily="2" charset="0"/>
                      </a:rPr>
                      <m:t>, </m:t>
                    </m:r>
                    <m:d>
                      <m:dPr>
                        <m:ctrlPr>
                          <a:rPr lang="en-IN" sz="2400" b="0" i="1" dirty="0" smtClean="0">
                            <a:solidFill>
                              <a:srgbClr val="0070C0"/>
                            </a:solidFill>
                            <a:latin typeface="Cambria Math"/>
                            <a:ea typeface="Cambria Math"/>
                            <a:cs typeface="Kalpurush" pitchFamily="2" charset="0"/>
                          </a:rPr>
                        </m:ctrlPr>
                      </m:dPr>
                      <m:e>
                        <m:sSub>
                          <m:sSubPr>
                            <m:ctrlPr>
                              <a:rPr lang="en-US" sz="2400" b="0" i="1" dirty="0" smtClean="0">
                                <a:solidFill>
                                  <a:srgbClr val="0070C0"/>
                                </a:solidFill>
                                <a:latin typeface="Cambria Math"/>
                                <a:ea typeface="Cambria Math"/>
                                <a:cs typeface="Kalpurush" pitchFamily="2" charset="0"/>
                              </a:rPr>
                            </m:ctrlPr>
                          </m:sSubPr>
                          <m:e>
                            <m:r>
                              <a:rPr lang="en-IN" sz="2400" i="1" dirty="0" smtClean="0">
                                <a:solidFill>
                                  <a:srgbClr val="0070C0"/>
                                </a:solidFill>
                                <a:latin typeface="Cambria Math"/>
                                <a:ea typeface="Cambria Math"/>
                                <a:cs typeface="Kalpurush" pitchFamily="2" charset="0"/>
                              </a:rPr>
                              <m:t>𝜃</m:t>
                            </m:r>
                          </m:e>
                          <m:sub>
                            <m:r>
                              <a:rPr lang="en-IN" sz="2400" i="1" dirty="0" smtClean="0">
                                <a:solidFill>
                                  <a:srgbClr val="0070C0"/>
                                </a:solidFill>
                                <a:latin typeface="Cambria Math"/>
                                <a:cs typeface="Kalpurush" pitchFamily="2" charset="0"/>
                              </a:rPr>
                              <m:t>1</m:t>
                            </m:r>
                          </m:sub>
                        </m:sSub>
                        <m:r>
                          <a:rPr lang="en-IN" sz="2400" i="1" dirty="0" smtClean="0">
                            <a:solidFill>
                              <a:srgbClr val="0070C0"/>
                            </a:solidFill>
                            <a:latin typeface="Cambria Math"/>
                            <a:cs typeface="Kalpurush" pitchFamily="2" charset="0"/>
                          </a:rPr>
                          <m:t>−</m:t>
                        </m:r>
                        <m:sSub>
                          <m:sSubPr>
                            <m:ctrlPr>
                              <a:rPr lang="en-US" sz="2400" b="0" i="1" dirty="0" smtClean="0">
                                <a:solidFill>
                                  <a:srgbClr val="0070C0"/>
                                </a:solidFill>
                                <a:latin typeface="Cambria Math"/>
                                <a:ea typeface="Cambria Math"/>
                                <a:cs typeface="Kalpurush" pitchFamily="2" charset="0"/>
                              </a:rPr>
                            </m:ctrlPr>
                          </m:sSubPr>
                          <m:e>
                            <m:r>
                              <a:rPr lang="en-IN" sz="2400" i="1" dirty="0" smtClean="0">
                                <a:solidFill>
                                  <a:srgbClr val="0070C0"/>
                                </a:solidFill>
                                <a:latin typeface="Cambria Math"/>
                                <a:ea typeface="Cambria Math"/>
                                <a:cs typeface="Kalpurush" pitchFamily="2" charset="0"/>
                              </a:rPr>
                              <m:t>𝜃</m:t>
                            </m:r>
                          </m:e>
                          <m:sub>
                            <m:r>
                              <a:rPr lang="en-IN" sz="2400" i="1" dirty="0" smtClean="0">
                                <a:solidFill>
                                  <a:srgbClr val="0070C0"/>
                                </a:solidFill>
                                <a:latin typeface="Cambria Math"/>
                                <a:cs typeface="Kalpurush" pitchFamily="2" charset="0"/>
                              </a:rPr>
                              <m:t>2</m:t>
                            </m:r>
                          </m:sub>
                        </m:sSub>
                      </m:e>
                    </m:d>
                    <m:r>
                      <a:rPr lang="en-US" sz="2400" b="0" i="1" dirty="0" smtClean="0">
                        <a:solidFill>
                          <a:srgbClr val="0070C0"/>
                        </a:solidFill>
                        <a:latin typeface="Cambria Math"/>
                        <a:cs typeface="Kalpurush" pitchFamily="2" charset="0"/>
                      </a:rPr>
                      <m:t>=</m:t>
                    </m:r>
                    <m:r>
                      <a:rPr lang="en-IN" sz="2400" i="1" dirty="0" smtClean="0">
                        <a:solidFill>
                          <a:srgbClr val="0070C0"/>
                        </a:solidFill>
                        <a:latin typeface="Cambria Math"/>
                        <a:cs typeface="Kalpurush" pitchFamily="2" charset="0"/>
                      </a:rPr>
                      <m:t> </m:t>
                    </m:r>
                    <m:r>
                      <a:rPr lang="en-IN" sz="2400" i="1" dirty="0" smtClean="0">
                        <a:solidFill>
                          <a:srgbClr val="0070C0"/>
                        </a:solidFill>
                        <a:latin typeface="Cambria Math"/>
                        <a:cs typeface="Kalpurush" pitchFamily="2" charset="0"/>
                      </a:rPr>
                      <m:t>1</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ও</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𝑡</m:t>
                    </m:r>
                    <m:r>
                      <a:rPr lang="en-IN" sz="2400" i="1" dirty="0" smtClean="0">
                        <a:solidFill>
                          <a:srgbClr val="0070C0"/>
                        </a:solidFill>
                        <a:latin typeface="Cambria Math"/>
                        <a:cs typeface="Kalpurush" pitchFamily="2" charset="0"/>
                      </a:rPr>
                      <m:t>= </m:t>
                    </m:r>
                    <m:r>
                      <a:rPr lang="en-IN" sz="2400" i="1" dirty="0" smtClean="0">
                        <a:solidFill>
                          <a:srgbClr val="0070C0"/>
                        </a:solidFill>
                        <a:latin typeface="Cambria Math"/>
                        <a:cs typeface="Kalpurush" pitchFamily="2" charset="0"/>
                      </a:rPr>
                      <m:t>1</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হলে </a:t>
                </a:r>
                <a14:m>
                  <m:oMath xmlns:m="http://schemas.openxmlformats.org/officeDocument/2006/math">
                    <m:r>
                      <a:rPr lang="en-IN" sz="2400" i="1" dirty="0" smtClean="0">
                        <a:solidFill>
                          <a:srgbClr val="0070C0"/>
                        </a:solidFill>
                        <a:latin typeface="Cambria Math"/>
                        <a:cs typeface="Kalpurush" pitchFamily="2" charset="0"/>
                      </a:rPr>
                      <m:t>𝑘</m:t>
                    </m:r>
                    <m:r>
                      <a:rPr lang="en-IN" sz="2400" i="1" dirty="0" smtClean="0">
                        <a:solidFill>
                          <a:srgbClr val="0070C0"/>
                        </a:solidFill>
                        <a:latin typeface="Cambria Math"/>
                        <a:cs typeface="Kalpurush" pitchFamily="2" charset="0"/>
                      </a:rPr>
                      <m:t> = </m:t>
                    </m:r>
                    <m:r>
                      <a:rPr lang="en-IN" sz="2400" i="1" dirty="0" smtClean="0">
                        <a:solidFill>
                          <a:srgbClr val="0070C0"/>
                        </a:solidFill>
                        <a:latin typeface="Cambria Math"/>
                        <a:cs typeface="Kalpurush" pitchFamily="2" charset="0"/>
                      </a:rPr>
                      <m:t>𝑄</m:t>
                    </m:r>
                  </m:oMath>
                </a14:m>
                <a:endParaRPr lang="en-IN" sz="2400" dirty="0">
                  <a:solidFill>
                    <a:srgbClr val="0070C0"/>
                  </a:solidFill>
                  <a:latin typeface="Kalpurush" pitchFamily="2" charset="0"/>
                  <a:cs typeface="Kalpurush" pitchFamily="2" charset="0"/>
                </a:endParaRPr>
              </a:p>
              <a:p>
                <a:pPr algn="just">
                  <a:spcAft>
                    <a:spcPts val="1200"/>
                  </a:spcAft>
                </a:pPr>
                <a:r>
                  <a:rPr lang="as-IN" sz="2400" dirty="0">
                    <a:solidFill>
                      <a:srgbClr val="0070C0"/>
                    </a:solidFill>
                    <a:latin typeface="Kalpurush" pitchFamily="2" charset="0"/>
                    <a:cs typeface="Kalpurush" pitchFamily="2" charset="0"/>
                  </a:rPr>
                  <a:t>অর্থাৎ কোনো পদার্থের একক বেধ ও একক প্রস্থচ্ছেদের ক্ষেত্রফলযুক্ত একটি পাতের দুই বিপরীত পৃষ্ঠের উষ্ণতার পার্থক্য একক হলে স্থিতাবস্থায় পাতের একপৃষ্ঠ থেকে অপর পৃষ্ঠে লম্বভাবে একক সময়ে যে তাপ পরিবাহিত হয়, তাকে ওই পদার্থের তাপ পরিবাহিতাঙ্ক বলা হয়</a:t>
                </a:r>
                <a:r>
                  <a:rPr lang="as-IN" sz="2400" dirty="0" smtClean="0">
                    <a:solidFill>
                      <a:srgbClr val="0070C0"/>
                    </a:solidFill>
                    <a:latin typeface="Kalpurush" pitchFamily="2" charset="0"/>
                    <a:cs typeface="Kalpurush" pitchFamily="2" charset="0"/>
                  </a:rPr>
                  <a:t>।</a:t>
                </a:r>
                <a:endParaRPr lang="en-US" sz="2400" dirty="0" smtClean="0">
                  <a:solidFill>
                    <a:srgbClr val="0070C0"/>
                  </a:solidFill>
                  <a:latin typeface="Kalpurush" pitchFamily="2" charset="0"/>
                  <a:cs typeface="Kalpurush" pitchFamily="2" charset="0"/>
                </a:endParaRPr>
              </a:p>
              <a:p>
                <a:pPr>
                  <a:spcAft>
                    <a:spcPts val="1200"/>
                  </a:spcAft>
                </a:pPr>
                <a:r>
                  <a:rPr lang="en-US" sz="2400" b="1" dirty="0" err="1">
                    <a:solidFill>
                      <a:srgbClr val="00B050"/>
                    </a:solidFill>
                    <a:latin typeface="Kalpurush" pitchFamily="2" charset="0"/>
                    <a:cs typeface="Kalpurush" pitchFamily="2" charset="0"/>
                  </a:rPr>
                  <a:t>একক</a:t>
                </a:r>
                <a:r>
                  <a:rPr lang="en-US" sz="2400" b="1" dirty="0">
                    <a:solidFill>
                      <a:srgbClr val="00B050"/>
                    </a:solidFill>
                    <a:latin typeface="Kalpurush" pitchFamily="2" charset="0"/>
                    <a:cs typeface="Kalpurush" pitchFamily="2" charset="0"/>
                  </a:rPr>
                  <a:t> : </a:t>
                </a:r>
                <a14:m>
                  <m:oMath xmlns:m="http://schemas.openxmlformats.org/officeDocument/2006/math">
                    <m:r>
                      <a:rPr lang="en-US" sz="2400" i="1">
                        <a:solidFill>
                          <a:srgbClr val="0070C0"/>
                        </a:solidFill>
                        <a:latin typeface="Cambria Math"/>
                        <a:cs typeface="Kalpurush" pitchFamily="2" charset="0"/>
                      </a:rPr>
                      <m:t>𝑄</m:t>
                    </m:r>
                    <m:r>
                      <a:rPr lang="en-US" sz="2400" i="1">
                        <a:solidFill>
                          <a:srgbClr val="0070C0"/>
                        </a:solidFill>
                        <a:latin typeface="Cambria Math"/>
                        <a:ea typeface="Cambria Math"/>
                        <a:cs typeface="Kalpurush" pitchFamily="2" charset="0"/>
                      </a:rPr>
                      <m:t>=</m:t>
                    </m:r>
                    <m:r>
                      <a:rPr lang="en-US" sz="2400" i="1">
                        <a:solidFill>
                          <a:srgbClr val="0070C0"/>
                        </a:solidFill>
                        <a:latin typeface="Cambria Math"/>
                        <a:ea typeface="Cambria Math"/>
                        <a:cs typeface="Kalpurush" pitchFamily="2" charset="0"/>
                      </a:rPr>
                      <m:t>𝑘</m:t>
                    </m:r>
                    <m:f>
                      <m:fPr>
                        <m:ctrlPr>
                          <a:rPr lang="en-US" sz="2400" i="1">
                            <a:solidFill>
                              <a:srgbClr val="0070C0"/>
                            </a:solidFill>
                            <a:latin typeface="Cambria Math"/>
                            <a:ea typeface="Cambria Math"/>
                            <a:cs typeface="Kalpurush" pitchFamily="2" charset="0"/>
                          </a:rPr>
                        </m:ctrlPr>
                      </m:fPr>
                      <m:num>
                        <m:r>
                          <a:rPr lang="en-US" sz="2400" i="1">
                            <a:solidFill>
                              <a:srgbClr val="0070C0"/>
                            </a:solidFill>
                            <a:latin typeface="Cambria Math"/>
                            <a:ea typeface="Cambria Math"/>
                            <a:cs typeface="Kalpurush" pitchFamily="2" charset="0"/>
                          </a:rPr>
                          <m:t>𝐴</m:t>
                        </m:r>
                        <m:d>
                          <m:dPr>
                            <m:ctrlPr>
                              <a:rPr lang="en-US" sz="2400" i="1">
                                <a:solidFill>
                                  <a:srgbClr val="0070C0"/>
                                </a:solidFill>
                                <a:latin typeface="Cambria Math"/>
                                <a:ea typeface="Cambria Math"/>
                                <a:cs typeface="Kalpurush" pitchFamily="2" charset="0"/>
                              </a:rPr>
                            </m:ctrlPr>
                          </m:dPr>
                          <m:e>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1</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2</m:t>
                                </m:r>
                              </m:sub>
                            </m:sSub>
                          </m:e>
                        </m:d>
                        <m:r>
                          <a:rPr lang="en-US" sz="2400" i="1">
                            <a:solidFill>
                              <a:srgbClr val="0070C0"/>
                            </a:solidFill>
                            <a:latin typeface="Cambria Math"/>
                            <a:ea typeface="Cambria Math"/>
                            <a:cs typeface="Kalpurush" pitchFamily="2" charset="0"/>
                          </a:rPr>
                          <m:t>𝑡</m:t>
                        </m:r>
                      </m:num>
                      <m:den>
                        <m:r>
                          <a:rPr lang="en-US" sz="2400" i="1">
                            <a:solidFill>
                              <a:srgbClr val="0070C0"/>
                            </a:solidFill>
                            <a:latin typeface="Cambria Math"/>
                            <a:ea typeface="Cambria Math"/>
                            <a:cs typeface="Kalpurush" pitchFamily="2" charset="0"/>
                          </a:rPr>
                          <m:t>𝑑</m:t>
                        </m:r>
                      </m:den>
                    </m:f>
                    <m:r>
                      <a:rPr lang="en-US" sz="2400" i="1">
                        <a:solidFill>
                          <a:srgbClr val="0070C0"/>
                        </a:solidFill>
                        <a:latin typeface="Cambria Math"/>
                        <a:ea typeface="Cambria Math"/>
                        <a:cs typeface="Kalpurush" pitchFamily="2" charset="0"/>
                      </a:rPr>
                      <m:t> </m:t>
                    </m:r>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বা</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b="0" i="1" smtClean="0">
                        <a:solidFill>
                          <a:srgbClr val="0070C0"/>
                        </a:solidFill>
                        <a:latin typeface="Cambria Math"/>
                        <a:cs typeface="Kalpurush" pitchFamily="2" charset="0"/>
                      </a:rPr>
                      <m:t>𝑘</m:t>
                    </m:r>
                    <m:r>
                      <a:rPr lang="en-US" sz="2400" i="1">
                        <a:solidFill>
                          <a:srgbClr val="0070C0"/>
                        </a:solidFill>
                        <a:latin typeface="Cambria Math"/>
                        <a:ea typeface="Cambria Math"/>
                        <a:cs typeface="Kalpurush" pitchFamily="2" charset="0"/>
                      </a:rPr>
                      <m:t>=</m:t>
                    </m:r>
                    <m:f>
                      <m:fPr>
                        <m:ctrlPr>
                          <a:rPr lang="en-US" sz="2400" i="1">
                            <a:solidFill>
                              <a:srgbClr val="0070C0"/>
                            </a:solidFill>
                            <a:latin typeface="Cambria Math"/>
                            <a:ea typeface="Cambria Math"/>
                            <a:cs typeface="Kalpurush" pitchFamily="2" charset="0"/>
                          </a:rPr>
                        </m:ctrlPr>
                      </m:fPr>
                      <m:num>
                        <m:r>
                          <a:rPr lang="en-US" sz="2400" b="0" i="1" smtClean="0">
                            <a:solidFill>
                              <a:srgbClr val="0070C0"/>
                            </a:solidFill>
                            <a:latin typeface="Cambria Math"/>
                            <a:ea typeface="Cambria Math"/>
                            <a:cs typeface="Kalpurush" pitchFamily="2" charset="0"/>
                          </a:rPr>
                          <m:t>𝑄𝑑</m:t>
                        </m:r>
                      </m:num>
                      <m:den>
                        <m:r>
                          <a:rPr lang="en-US" sz="2400" i="1">
                            <a:solidFill>
                              <a:srgbClr val="0070C0"/>
                            </a:solidFill>
                            <a:latin typeface="Cambria Math"/>
                            <a:ea typeface="Cambria Math"/>
                            <a:cs typeface="Kalpurush" pitchFamily="2" charset="0"/>
                          </a:rPr>
                          <m:t>𝐴</m:t>
                        </m:r>
                        <m:d>
                          <m:dPr>
                            <m:ctrlPr>
                              <a:rPr lang="en-US" sz="2400" i="1">
                                <a:solidFill>
                                  <a:srgbClr val="0070C0"/>
                                </a:solidFill>
                                <a:latin typeface="Cambria Math"/>
                                <a:ea typeface="Cambria Math"/>
                                <a:cs typeface="Kalpurush" pitchFamily="2" charset="0"/>
                              </a:rPr>
                            </m:ctrlPr>
                          </m:dPr>
                          <m:e>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1</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2</m:t>
                                </m:r>
                              </m:sub>
                            </m:sSub>
                          </m:e>
                        </m:d>
                        <m:r>
                          <a:rPr lang="en-US" sz="2400" i="1">
                            <a:solidFill>
                              <a:srgbClr val="0070C0"/>
                            </a:solidFill>
                            <a:latin typeface="Cambria Math"/>
                            <a:ea typeface="Cambria Math"/>
                            <a:cs typeface="Kalpurush" pitchFamily="2" charset="0"/>
                          </a:rPr>
                          <m:t>𝑡</m:t>
                        </m:r>
                      </m:den>
                    </m:f>
                  </m:oMath>
                </a14:m>
                <a:r>
                  <a:rPr lang="en-US" sz="2400" dirty="0" smtClean="0">
                    <a:solidFill>
                      <a:srgbClr val="0070C0"/>
                    </a:solidFill>
                    <a:latin typeface="Kalpurush" pitchFamily="2" charset="0"/>
                    <a:cs typeface="Kalpurush" pitchFamily="2" charset="0"/>
                  </a:rPr>
                  <a:t> </a:t>
                </a:r>
                <a:endParaRPr lang="en-US" sz="2400" dirty="0">
                  <a:solidFill>
                    <a:srgbClr val="0070C0"/>
                  </a:solidFill>
                  <a:latin typeface="Kalpurush" pitchFamily="2" charset="0"/>
                  <a:cs typeface="Kalpurush" pitchFamily="2" charset="0"/>
                </a:endParaRPr>
              </a:p>
              <a:p>
                <a:pPr>
                  <a:spcAft>
                    <a:spcPts val="1200"/>
                  </a:spcAft>
                </a:pPr>
                <a:r>
                  <a:rPr lang="en-US" sz="2400" dirty="0" smtClean="0">
                    <a:solidFill>
                      <a:srgbClr val="0070C0"/>
                    </a:solidFill>
                    <a:latin typeface="Kalpurush" pitchFamily="2" charset="0"/>
                    <a:cs typeface="Kalpurush" pitchFamily="2" charset="0"/>
                  </a:rPr>
                  <a:t>	CGS </a:t>
                </a:r>
                <a:r>
                  <a:rPr lang="en-US" sz="2400" dirty="0" err="1" smtClean="0">
                    <a:solidFill>
                      <a:srgbClr val="0070C0"/>
                    </a:solidFill>
                    <a:latin typeface="Kalpurush" pitchFamily="2" charset="0"/>
                    <a:cs typeface="Kalpurush" pitchFamily="2" charset="0"/>
                  </a:rPr>
                  <a:t>পদ্ধতিতে</a:t>
                </a:r>
                <a:r>
                  <a:rPr lang="en-US" sz="2400" dirty="0" smtClean="0">
                    <a:solidFill>
                      <a:srgbClr val="0070C0"/>
                    </a:solidFill>
                    <a:latin typeface="Kalpurush" pitchFamily="2" charset="0"/>
                    <a:cs typeface="Kalpurush" pitchFamily="2" charset="0"/>
                  </a:rPr>
                  <a:t> </a:t>
                </a:r>
                <a14:m>
                  <m:oMath xmlns:m="http://schemas.openxmlformats.org/officeDocument/2006/math">
                    <m:r>
                      <a:rPr lang="en-US" sz="2400" i="1" dirty="0" smtClean="0">
                        <a:solidFill>
                          <a:srgbClr val="0070C0"/>
                        </a:solidFill>
                        <a:latin typeface="Cambria Math"/>
                        <a:cs typeface="Kalpurush" pitchFamily="2" charset="0"/>
                      </a:rPr>
                      <m:t>𝑐𝑎𝑙</m:t>
                    </m:r>
                    <m:r>
                      <a:rPr lang="en-US" sz="2400" b="0" i="1" dirty="0" smtClean="0">
                        <a:solidFill>
                          <a:srgbClr val="0070C0"/>
                        </a:solidFill>
                        <a:latin typeface="Cambria Math"/>
                        <a:cs typeface="Kalpurush" pitchFamily="2" charset="0"/>
                      </a:rPr>
                      <m:t> .</m:t>
                    </m:r>
                    <m:r>
                      <a:rPr lang="en-US" sz="2400" b="0" i="1" dirty="0" smtClean="0">
                        <a:solidFill>
                          <a:srgbClr val="0070C0"/>
                        </a:solidFill>
                        <a:latin typeface="Cambria Math"/>
                        <a:cs typeface="Kalpurush" pitchFamily="2" charset="0"/>
                      </a:rPr>
                      <m:t>𝑐</m:t>
                    </m:r>
                    <m:sSup>
                      <m:sSupPr>
                        <m:ctrlPr>
                          <a:rPr lang="en-US" sz="2400" b="0" i="1" dirty="0" smtClean="0">
                            <a:solidFill>
                              <a:srgbClr val="0070C0"/>
                            </a:solidFill>
                            <a:latin typeface="Cambria Math"/>
                            <a:cs typeface="Kalpurush" pitchFamily="2" charset="0"/>
                          </a:rPr>
                        </m:ctrlPr>
                      </m:sSupPr>
                      <m:e>
                        <m:r>
                          <a:rPr lang="en-US" sz="2400" b="0" i="1" dirty="0" smtClean="0">
                            <a:solidFill>
                              <a:srgbClr val="0070C0"/>
                            </a:solidFill>
                            <a:latin typeface="Cambria Math"/>
                            <a:cs typeface="Kalpurush" pitchFamily="2" charset="0"/>
                          </a:rPr>
                          <m:t>𝑚</m:t>
                        </m:r>
                      </m:e>
                      <m:sup>
                        <m:r>
                          <a:rPr lang="en-US" sz="2400" b="0" i="1" dirty="0" smtClean="0">
                            <a:solidFill>
                              <a:srgbClr val="0070C0"/>
                            </a:solidFill>
                            <a:latin typeface="Cambria Math"/>
                            <a:cs typeface="Kalpurush" pitchFamily="2" charset="0"/>
                          </a:rPr>
                          <m:t>−</m:t>
                        </m:r>
                        <m:r>
                          <a:rPr lang="en-US" sz="2400" b="0" i="1" dirty="0" smtClean="0">
                            <a:solidFill>
                              <a:srgbClr val="0070C0"/>
                            </a:solidFill>
                            <a:latin typeface="Cambria Math"/>
                            <a:cs typeface="Kalpurush" pitchFamily="2" charset="0"/>
                          </a:rPr>
                          <m:t>1</m:t>
                        </m:r>
                      </m:sup>
                    </m:sSup>
                    <m:r>
                      <a:rPr lang="en-US" sz="2400" b="0" i="1" dirty="0" smtClean="0">
                        <a:solidFill>
                          <a:srgbClr val="0070C0"/>
                        </a:solidFill>
                        <a:latin typeface="Cambria Math"/>
                        <a:cs typeface="Kalpurush" pitchFamily="2" charset="0"/>
                      </a:rPr>
                      <m:t>.</m:t>
                    </m:r>
                    <m:sSup>
                      <m:sSupPr>
                        <m:ctrlPr>
                          <a:rPr lang="en-US" sz="2400" b="0" i="1" dirty="0" smtClean="0">
                            <a:solidFill>
                              <a:srgbClr val="0070C0"/>
                            </a:solidFill>
                            <a:latin typeface="Cambria Math"/>
                            <a:ea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r>
                      <a:rPr lang="en-US" sz="2400" b="0" i="1" dirty="0" smtClean="0">
                        <a:solidFill>
                          <a:srgbClr val="0070C0"/>
                        </a:solidFill>
                        <a:latin typeface="Cambria Math"/>
                        <a:ea typeface="Cambria Math"/>
                        <a:cs typeface="Kalpurush" pitchFamily="2" charset="0"/>
                      </a:rPr>
                      <m:t>.</m:t>
                    </m:r>
                    <m:sSup>
                      <m:sSupPr>
                        <m:ctrlPr>
                          <a:rPr lang="en-US" sz="2400" b="0" i="1" dirty="0" smtClean="0">
                            <a:solidFill>
                              <a:srgbClr val="0070C0"/>
                            </a:solidFill>
                            <a:latin typeface="Cambria Math"/>
                            <a:ea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𝑠</m:t>
                        </m:r>
                      </m:e>
                      <m: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ea typeface="Cambria Math"/>
                            <a:cs typeface="Kalpurush" pitchFamily="2" charset="0"/>
                          </a:rPr>
                          <m:t>1</m:t>
                        </m:r>
                      </m:sup>
                    </m:sSup>
                  </m:oMath>
                </a14:m>
                <a:r>
                  <a:rPr lang="en-US" sz="2400" dirty="0" smtClean="0">
                    <a:solidFill>
                      <a:srgbClr val="0070C0"/>
                    </a:solidFill>
                    <a:latin typeface="Kalpurush" pitchFamily="2" charset="0"/>
                    <a:cs typeface="Kalpurush" pitchFamily="2" charset="0"/>
                  </a:rPr>
                  <a:t> </a:t>
                </a:r>
              </a:p>
              <a:p>
                <a:pPr>
                  <a:spcAft>
                    <a:spcPts val="1200"/>
                  </a:spcAft>
                </a:pPr>
                <a:r>
                  <a:rPr lang="en-US" sz="2400" dirty="0" smtClean="0">
                    <a:solidFill>
                      <a:srgbClr val="0070C0"/>
                    </a:solidFill>
                    <a:latin typeface="Kalpurush" pitchFamily="2" charset="0"/>
                    <a:cs typeface="Kalpurush" pitchFamily="2" charset="0"/>
                  </a:rPr>
                  <a:t>	SI </a:t>
                </a:r>
                <a:r>
                  <a:rPr lang="en-US" sz="2400" dirty="0" err="1">
                    <a:solidFill>
                      <a:srgbClr val="0070C0"/>
                    </a:solidFill>
                    <a:latin typeface="Kalpurush" pitchFamily="2" charset="0"/>
                    <a:cs typeface="Kalpurush" pitchFamily="2" charset="0"/>
                  </a:rPr>
                  <a:t>পদ্ধতিতে</a:t>
                </a:r>
                <a:r>
                  <a:rPr lang="en-US" sz="2400" dirty="0">
                    <a:solidFill>
                      <a:srgbClr val="0070C0"/>
                    </a:solidFill>
                    <a:latin typeface="Kalpurush" pitchFamily="2" charset="0"/>
                    <a:cs typeface="Kalpurush" pitchFamily="2" charset="0"/>
                  </a:rPr>
                  <a:t> </a:t>
                </a:r>
                <a14:m>
                  <m:oMath xmlns:m="http://schemas.openxmlformats.org/officeDocument/2006/math">
                    <m:r>
                      <a:rPr lang="en-US" sz="2400" b="0" i="1" dirty="0" smtClean="0">
                        <a:solidFill>
                          <a:srgbClr val="0070C0"/>
                        </a:solidFill>
                        <a:latin typeface="Cambria Math"/>
                        <a:cs typeface="Kalpurush" pitchFamily="2" charset="0"/>
                      </a:rPr>
                      <m:t>𝐽</m:t>
                    </m:r>
                    <m:r>
                      <a:rPr lang="en-US" sz="2400" i="1" dirty="0">
                        <a:solidFill>
                          <a:srgbClr val="0070C0"/>
                        </a:solidFill>
                        <a:latin typeface="Cambria Math"/>
                        <a:cs typeface="Kalpurush" pitchFamily="2" charset="0"/>
                      </a:rPr>
                      <m:t> .</m:t>
                    </m:r>
                    <m:sSup>
                      <m:sSupPr>
                        <m:ctrlPr>
                          <a:rPr lang="en-US" sz="2400" i="1" dirty="0">
                            <a:solidFill>
                              <a:srgbClr val="0070C0"/>
                            </a:solidFill>
                            <a:latin typeface="Cambria Math"/>
                            <a:cs typeface="Kalpurush" pitchFamily="2" charset="0"/>
                          </a:rPr>
                        </m:ctrlPr>
                      </m:sSupPr>
                      <m:e>
                        <m:r>
                          <a:rPr lang="en-US" sz="2400" i="1" dirty="0">
                            <a:solidFill>
                              <a:srgbClr val="0070C0"/>
                            </a:solidFill>
                            <a:latin typeface="Cambria Math"/>
                            <a:cs typeface="Kalpurush" pitchFamily="2" charset="0"/>
                          </a:rPr>
                          <m:t>𝑚</m:t>
                        </m:r>
                      </m:e>
                      <m:sup>
                        <m:r>
                          <a:rPr lang="en-US" sz="2400" i="1" dirty="0">
                            <a:solidFill>
                              <a:srgbClr val="0070C0"/>
                            </a:solidFill>
                            <a:latin typeface="Cambria Math"/>
                            <a:cs typeface="Kalpurush" pitchFamily="2" charset="0"/>
                          </a:rPr>
                          <m:t>−</m:t>
                        </m:r>
                        <m:r>
                          <a:rPr lang="en-US" sz="2400" i="1" dirty="0">
                            <a:solidFill>
                              <a:srgbClr val="0070C0"/>
                            </a:solidFill>
                            <a:latin typeface="Cambria Math"/>
                            <a:cs typeface="Kalpurush" pitchFamily="2" charset="0"/>
                          </a:rPr>
                          <m:t>1</m:t>
                        </m:r>
                      </m:sup>
                    </m:sSup>
                    <m:r>
                      <a:rPr lang="en-US" sz="2400" i="1" dirty="0">
                        <a:solidFill>
                          <a:srgbClr val="0070C0"/>
                        </a:solidFill>
                        <a:latin typeface="Cambria Math"/>
                        <a:cs typeface="Kalpurush" pitchFamily="2" charset="0"/>
                      </a:rPr>
                      <m:t>.</m:t>
                    </m:r>
                    <m:sSup>
                      <m:sSupPr>
                        <m:ctrlPr>
                          <a:rPr lang="en-US" sz="2400" i="1" dirty="0">
                            <a:solidFill>
                              <a:srgbClr val="0070C0"/>
                            </a:solidFill>
                            <a:latin typeface="Cambria Math"/>
                            <a:ea typeface="Cambria Math"/>
                            <a:cs typeface="Kalpurush" pitchFamily="2" charset="0"/>
                          </a:rPr>
                        </m:ctrlPr>
                      </m:sSupPr>
                      <m:e>
                        <m:r>
                          <a:rPr lang="en-US" sz="2400" b="0" i="1" dirty="0" smtClean="0">
                            <a:solidFill>
                              <a:srgbClr val="0070C0"/>
                            </a:solidFill>
                            <a:latin typeface="Cambria Math"/>
                            <a:ea typeface="Cambria Math"/>
                            <a:cs typeface="Kalpurush" pitchFamily="2" charset="0"/>
                          </a:rPr>
                          <m:t>𝐾</m:t>
                        </m:r>
                      </m:e>
                      <m:sup>
                        <m:r>
                          <a:rPr lang="en-US" sz="2400" i="1" dirty="0">
                            <a:solidFill>
                              <a:srgbClr val="0070C0"/>
                            </a:solidFill>
                            <a:latin typeface="Cambria Math"/>
                            <a:ea typeface="Cambria Math"/>
                            <a:cs typeface="Kalpurush" pitchFamily="2" charset="0"/>
                          </a:rPr>
                          <m:t>−</m:t>
                        </m:r>
                        <m:r>
                          <a:rPr lang="en-US" sz="2400" i="1" dirty="0">
                            <a:solidFill>
                              <a:srgbClr val="0070C0"/>
                            </a:solidFill>
                            <a:latin typeface="Cambria Math"/>
                            <a:ea typeface="Cambria Math"/>
                            <a:cs typeface="Kalpurush" pitchFamily="2" charset="0"/>
                          </a:rPr>
                          <m:t>1</m:t>
                        </m:r>
                      </m:sup>
                    </m:sSup>
                    <m:r>
                      <a:rPr lang="en-US" sz="2400" i="1" dirty="0">
                        <a:solidFill>
                          <a:srgbClr val="0070C0"/>
                        </a:solidFill>
                        <a:latin typeface="Cambria Math"/>
                        <a:ea typeface="Cambria Math"/>
                        <a:cs typeface="Kalpurush" pitchFamily="2" charset="0"/>
                      </a:rPr>
                      <m:t>.</m:t>
                    </m:r>
                    <m:sSup>
                      <m:sSupPr>
                        <m:ctrlPr>
                          <a:rPr lang="en-US" sz="2400" i="1" dirty="0">
                            <a:solidFill>
                              <a:srgbClr val="0070C0"/>
                            </a:solidFill>
                            <a:latin typeface="Cambria Math"/>
                            <a:ea typeface="Cambria Math"/>
                            <a:cs typeface="Kalpurush" pitchFamily="2" charset="0"/>
                          </a:rPr>
                        </m:ctrlPr>
                      </m:sSupPr>
                      <m:e>
                        <m:r>
                          <a:rPr lang="en-US" sz="2400" i="1" dirty="0">
                            <a:solidFill>
                              <a:srgbClr val="0070C0"/>
                            </a:solidFill>
                            <a:latin typeface="Cambria Math"/>
                            <a:ea typeface="Cambria Math"/>
                            <a:cs typeface="Kalpurush" pitchFamily="2" charset="0"/>
                          </a:rPr>
                          <m:t>𝑠</m:t>
                        </m:r>
                      </m:e>
                      <m:sup>
                        <m:r>
                          <a:rPr lang="en-US" sz="2400" i="1" dirty="0">
                            <a:solidFill>
                              <a:srgbClr val="0070C0"/>
                            </a:solidFill>
                            <a:latin typeface="Cambria Math"/>
                            <a:ea typeface="Cambria Math"/>
                            <a:cs typeface="Kalpurush" pitchFamily="2" charset="0"/>
                          </a:rPr>
                          <m:t>−</m:t>
                        </m:r>
                        <m:r>
                          <a:rPr lang="en-US" sz="2400" i="1" dirty="0">
                            <a:solidFill>
                              <a:srgbClr val="0070C0"/>
                            </a:solidFill>
                            <a:latin typeface="Cambria Math"/>
                            <a:ea typeface="Cambria Math"/>
                            <a:cs typeface="Kalpurush" pitchFamily="2" charset="0"/>
                          </a:rPr>
                          <m:t>1</m:t>
                        </m:r>
                      </m:sup>
                    </m:sSup>
                    <m:r>
                      <a:rPr lang="en-US" sz="2400" b="0" i="1" dirty="0" smtClean="0">
                        <a:solidFill>
                          <a:srgbClr val="0070C0"/>
                        </a:solidFill>
                        <a:latin typeface="Cambria Math"/>
                        <a:ea typeface="Cambria Math"/>
                        <a:cs typeface="Kalpurush" pitchFamily="2" charset="0"/>
                      </a:rPr>
                      <m:t>=</m:t>
                    </m:r>
                    <m:r>
                      <a:rPr lang="en-US" sz="2400" b="0" i="1" dirty="0" smtClean="0">
                        <a:solidFill>
                          <a:srgbClr val="0070C0"/>
                        </a:solidFill>
                        <a:latin typeface="Cambria Math"/>
                        <a:cs typeface="Kalpurush" pitchFamily="2" charset="0"/>
                      </a:rPr>
                      <m:t>𝑊</m:t>
                    </m:r>
                    <m:r>
                      <a:rPr lang="en-US" sz="2400" i="1" dirty="0">
                        <a:solidFill>
                          <a:srgbClr val="0070C0"/>
                        </a:solidFill>
                        <a:latin typeface="Cambria Math"/>
                        <a:cs typeface="Kalpurush" pitchFamily="2" charset="0"/>
                      </a:rPr>
                      <m:t> .</m:t>
                    </m:r>
                    <m:sSup>
                      <m:sSupPr>
                        <m:ctrlPr>
                          <a:rPr lang="en-US" sz="2400" i="1" dirty="0">
                            <a:solidFill>
                              <a:srgbClr val="0070C0"/>
                            </a:solidFill>
                            <a:latin typeface="Cambria Math"/>
                            <a:cs typeface="Kalpurush" pitchFamily="2" charset="0"/>
                          </a:rPr>
                        </m:ctrlPr>
                      </m:sSupPr>
                      <m:e>
                        <m:r>
                          <a:rPr lang="en-US" sz="2400" i="1" dirty="0">
                            <a:solidFill>
                              <a:srgbClr val="0070C0"/>
                            </a:solidFill>
                            <a:latin typeface="Cambria Math"/>
                            <a:cs typeface="Kalpurush" pitchFamily="2" charset="0"/>
                          </a:rPr>
                          <m:t>𝑚</m:t>
                        </m:r>
                      </m:e>
                      <m:sup>
                        <m:r>
                          <a:rPr lang="en-US" sz="2400" i="1" dirty="0">
                            <a:solidFill>
                              <a:srgbClr val="0070C0"/>
                            </a:solidFill>
                            <a:latin typeface="Cambria Math"/>
                            <a:cs typeface="Kalpurush" pitchFamily="2" charset="0"/>
                          </a:rPr>
                          <m:t>−</m:t>
                        </m:r>
                        <m:r>
                          <a:rPr lang="en-US" sz="2400" i="1" dirty="0">
                            <a:solidFill>
                              <a:srgbClr val="0070C0"/>
                            </a:solidFill>
                            <a:latin typeface="Cambria Math"/>
                            <a:cs typeface="Kalpurush" pitchFamily="2" charset="0"/>
                          </a:rPr>
                          <m:t>1</m:t>
                        </m:r>
                      </m:sup>
                    </m:sSup>
                    <m:r>
                      <a:rPr lang="en-US" sz="2400" i="1" dirty="0">
                        <a:solidFill>
                          <a:srgbClr val="0070C0"/>
                        </a:solidFill>
                        <a:latin typeface="Cambria Math"/>
                        <a:cs typeface="Kalpurush" pitchFamily="2" charset="0"/>
                      </a:rPr>
                      <m:t>.</m:t>
                    </m:r>
                    <m:sSup>
                      <m:sSupPr>
                        <m:ctrlPr>
                          <a:rPr lang="en-US" sz="2400" i="1" dirty="0">
                            <a:solidFill>
                              <a:srgbClr val="0070C0"/>
                            </a:solidFill>
                            <a:latin typeface="Cambria Math"/>
                            <a:ea typeface="Cambria Math"/>
                            <a:cs typeface="Kalpurush" pitchFamily="2" charset="0"/>
                          </a:rPr>
                        </m:ctrlPr>
                      </m:sSupPr>
                      <m:e>
                        <m:r>
                          <a:rPr lang="en-US" sz="2400" i="1" dirty="0">
                            <a:solidFill>
                              <a:srgbClr val="0070C0"/>
                            </a:solidFill>
                            <a:latin typeface="Cambria Math"/>
                            <a:ea typeface="Cambria Math"/>
                            <a:cs typeface="Kalpurush" pitchFamily="2" charset="0"/>
                          </a:rPr>
                          <m:t>𝐾</m:t>
                        </m:r>
                      </m:e>
                      <m:sup>
                        <m:r>
                          <a:rPr lang="en-US" sz="2400" i="1" dirty="0">
                            <a:solidFill>
                              <a:srgbClr val="0070C0"/>
                            </a:solidFill>
                            <a:latin typeface="Cambria Math"/>
                            <a:ea typeface="Cambria Math"/>
                            <a:cs typeface="Kalpurush" pitchFamily="2" charset="0"/>
                          </a:rPr>
                          <m:t>−</m:t>
                        </m:r>
                        <m:r>
                          <a:rPr lang="en-US" sz="2400" i="1" dirty="0">
                            <a:solidFill>
                              <a:srgbClr val="0070C0"/>
                            </a:solidFill>
                            <a:latin typeface="Cambria Math"/>
                            <a:ea typeface="Cambria Math"/>
                            <a:cs typeface="Kalpurush" pitchFamily="2" charset="0"/>
                          </a:rPr>
                          <m:t>1</m:t>
                        </m:r>
                      </m:sup>
                    </m:sSup>
                  </m:oMath>
                </a14:m>
                <a:endParaRPr lang="en-US" sz="2400" dirty="0">
                  <a:solidFill>
                    <a:srgbClr val="0070C0"/>
                  </a:solidFill>
                  <a:latin typeface="Kalpurush" pitchFamily="2" charset="0"/>
                  <a:cs typeface="Kalpurush" pitchFamily="2" charset="0"/>
                </a:endParaRPr>
              </a:p>
              <a:p>
                <a:pPr>
                  <a:spcAft>
                    <a:spcPts val="1200"/>
                  </a:spcAft>
                </a:pPr>
                <a:r>
                  <a:rPr lang="en-US" sz="2400" b="1" dirty="0" err="1">
                    <a:solidFill>
                      <a:srgbClr val="00B050"/>
                    </a:solidFill>
                    <a:latin typeface="Kalpurush" pitchFamily="2" charset="0"/>
                    <a:cs typeface="Kalpurush" pitchFamily="2" charset="0"/>
                  </a:rPr>
                  <a:t>মাত্রা</a:t>
                </a:r>
                <a:r>
                  <a:rPr lang="en-US" sz="2400" b="1" dirty="0">
                    <a:solidFill>
                      <a:srgbClr val="00B050"/>
                    </a:solidFill>
                    <a:latin typeface="Kalpurush" pitchFamily="2" charset="0"/>
                    <a:cs typeface="Kalpurush" pitchFamily="2" charset="0"/>
                  </a:rPr>
                  <a:t> : </a:t>
                </a:r>
                <a14:m>
                  <m:oMath xmlns:m="http://schemas.openxmlformats.org/officeDocument/2006/math">
                    <m:d>
                      <m:dPr>
                        <m:begChr m:val="["/>
                        <m:endChr m:val="]"/>
                        <m:ctrlPr>
                          <a:rPr lang="en-US" sz="2400" i="1" smtClean="0">
                            <a:solidFill>
                              <a:srgbClr val="0070C0"/>
                            </a:solidFill>
                            <a:latin typeface="Cambria Math"/>
                            <a:cs typeface="Kalpurush" pitchFamily="2" charset="0"/>
                          </a:rPr>
                        </m:ctrlPr>
                      </m:dPr>
                      <m:e>
                        <m:r>
                          <a:rPr lang="en-US" sz="2400" b="0" i="1" smtClean="0">
                            <a:solidFill>
                              <a:srgbClr val="0070C0"/>
                            </a:solidFill>
                            <a:latin typeface="Cambria Math"/>
                            <a:cs typeface="Kalpurush" pitchFamily="2" charset="0"/>
                          </a:rPr>
                          <m:t>𝑀𝐿</m:t>
                        </m:r>
                        <m:sSup>
                          <m:sSupPr>
                            <m:ctrlPr>
                              <a:rPr lang="en-US" sz="2400" b="0" i="1" smtClean="0">
                                <a:solidFill>
                                  <a:srgbClr val="0070C0"/>
                                </a:solidFill>
                                <a:latin typeface="Cambria Math"/>
                                <a:cs typeface="Kalpurush" pitchFamily="2" charset="0"/>
                              </a:rPr>
                            </m:ctrlPr>
                          </m:sSupPr>
                          <m:e>
                            <m:r>
                              <a:rPr lang="en-US" sz="2400" b="0" i="1" smtClean="0">
                                <a:solidFill>
                                  <a:srgbClr val="0070C0"/>
                                </a:solidFill>
                                <a:latin typeface="Cambria Math"/>
                                <a:cs typeface="Kalpurush" pitchFamily="2" charset="0"/>
                              </a:rPr>
                              <m:t>𝑇</m:t>
                            </m:r>
                          </m:e>
                          <m:sup>
                            <m:r>
                              <a:rPr lang="en-US" sz="2400" b="0" i="1" smtClean="0">
                                <a:solidFill>
                                  <a:srgbClr val="0070C0"/>
                                </a:solidFill>
                                <a:latin typeface="Cambria Math"/>
                                <a:cs typeface="Kalpurush" pitchFamily="2" charset="0"/>
                              </a:rPr>
                              <m:t>−</m:t>
                            </m:r>
                            <m:r>
                              <a:rPr lang="en-US" sz="2400" b="0" i="1" smtClean="0">
                                <a:solidFill>
                                  <a:srgbClr val="0070C0"/>
                                </a:solidFill>
                                <a:latin typeface="Cambria Math"/>
                                <a:cs typeface="Kalpurush" pitchFamily="2" charset="0"/>
                              </a:rPr>
                              <m:t>3</m:t>
                            </m:r>
                          </m:sup>
                        </m:sSup>
                        <m:sSup>
                          <m:sSupPr>
                            <m:ctrlPr>
                              <a:rPr lang="en-US" sz="2400" b="0" i="1" smtClean="0">
                                <a:solidFill>
                                  <a:srgbClr val="0070C0"/>
                                </a:solidFill>
                                <a:latin typeface="Cambria Math"/>
                                <a:ea typeface="Cambria Math"/>
                                <a:cs typeface="Kalpurush" pitchFamily="2" charset="0"/>
                              </a:rPr>
                            </m:ctrlPr>
                          </m:sSupPr>
                          <m:e>
                            <m:r>
                              <a:rPr lang="en-US" sz="2400" b="0" i="1" smtClean="0">
                                <a:solidFill>
                                  <a:srgbClr val="0070C0"/>
                                </a:solidFill>
                                <a:latin typeface="Cambria Math"/>
                                <a:ea typeface="Cambria Math"/>
                                <a:cs typeface="Kalpurush" pitchFamily="2" charset="0"/>
                              </a:rPr>
                              <m:t>𝜃</m:t>
                            </m:r>
                          </m:e>
                          <m:sup>
                            <m:r>
                              <a:rPr lang="en-US" sz="2400" b="0" i="1" smtClean="0">
                                <a:solidFill>
                                  <a:srgbClr val="0070C0"/>
                                </a:solidFill>
                                <a:latin typeface="Cambria Math"/>
                                <a:ea typeface="Cambria Math"/>
                                <a:cs typeface="Kalpurush" pitchFamily="2" charset="0"/>
                              </a:rPr>
                              <m:t>−</m:t>
                            </m:r>
                            <m:r>
                              <a:rPr lang="en-US" sz="2400" b="0" i="1" smtClean="0">
                                <a:solidFill>
                                  <a:srgbClr val="0070C0"/>
                                </a:solidFill>
                                <a:latin typeface="Cambria Math"/>
                                <a:ea typeface="Cambria Math"/>
                                <a:cs typeface="Kalpurush" pitchFamily="2" charset="0"/>
                              </a:rPr>
                              <m:t>1</m:t>
                            </m:r>
                          </m:sup>
                        </m:sSup>
                      </m:e>
                    </m:d>
                  </m:oMath>
                </a14:m>
                <a:endParaRPr lang="as-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066800"/>
                <a:ext cx="8686800" cy="5152180"/>
              </a:xfrm>
              <a:prstGeom prst="rect">
                <a:avLst/>
              </a:prstGeom>
              <a:blipFill rotWithShape="1">
                <a:blip r:embed="rId2"/>
                <a:stretch>
                  <a:fillRect l="-1123" r="-2386" b="-828"/>
                </a:stretch>
              </a:blipFill>
            </p:spPr>
            <p:txBody>
              <a:bodyPr/>
              <a:lstStyle/>
              <a:p>
                <a:r>
                  <a:rPr lang="en-IN">
                    <a:noFill/>
                  </a:rPr>
                  <a:t> </a:t>
                </a:r>
              </a:p>
            </p:txBody>
          </p:sp>
        </mc:Fallback>
      </mc:AlternateContent>
    </p:spTree>
    <p:extLst>
      <p:ext uri="{BB962C8B-B14F-4D97-AF65-F5344CB8AC3E}">
        <p14:creationId xmlns:p14="http://schemas.microsoft.com/office/powerpoint/2010/main" val="35879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তাপীয় রোধ ও তড়িৎ রোধের মধ্যে সাদৃশ্য</a:t>
            </a:r>
            <a:endParaRPr lang="en-IN" sz="3200" u="sng" dirty="0">
              <a:solidFill>
                <a:srgbClr val="FF0000"/>
              </a:solidFill>
              <a:latin typeface="Kalpurush" pitchFamily="2" charset="0"/>
              <a:cs typeface="Kalpurush"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1066800"/>
                <a:ext cx="8686800" cy="5680145"/>
              </a:xfrm>
              <a:prstGeom prst="rect">
                <a:avLst/>
              </a:prstGeom>
              <a:noFill/>
            </p:spPr>
            <p:txBody>
              <a:bodyPr wrap="square" rtlCol="0">
                <a:spAutoFit/>
              </a:bodyPr>
              <a:lstStyle/>
              <a:p>
                <a:pPr>
                  <a:spcAft>
                    <a:spcPts val="1200"/>
                  </a:spcAft>
                </a:pPr>
                <a:r>
                  <a:rPr lang="as-IN" sz="2400" dirty="0" smtClean="0">
                    <a:solidFill>
                      <a:srgbClr val="0070C0"/>
                    </a:solidFill>
                    <a:latin typeface="Kalpurush" pitchFamily="2" charset="0"/>
                    <a:cs typeface="Kalpurush" pitchFamily="2" charset="0"/>
                  </a:rPr>
                  <a:t>ধরা </a:t>
                </a:r>
                <a:r>
                  <a:rPr lang="as-IN" sz="2400" dirty="0">
                    <a:solidFill>
                      <a:srgbClr val="0070C0"/>
                    </a:solidFill>
                    <a:latin typeface="Kalpurush" pitchFamily="2" charset="0"/>
                    <a:cs typeface="Kalpurush" pitchFamily="2" charset="0"/>
                  </a:rPr>
                  <a:t>যাক, একটি আয়তাকার পাতের বেধ </a:t>
                </a:r>
                <a14:m>
                  <m:oMath xmlns:m="http://schemas.openxmlformats.org/officeDocument/2006/math">
                    <m:r>
                      <a:rPr lang="en-IN" sz="2400" i="1" dirty="0">
                        <a:solidFill>
                          <a:srgbClr val="0070C0"/>
                        </a:solidFill>
                        <a:latin typeface="Cambria Math"/>
                        <a:cs typeface="Kalpurush" pitchFamily="2" charset="0"/>
                      </a:rPr>
                      <m:t>𝑑</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দুই বিপরীত পৃষ্ঠের উষ্ণতা যথাক্রমে </a:t>
                </a:r>
                <a14:m>
                  <m:oMath xmlns:m="http://schemas.openxmlformats.org/officeDocument/2006/math">
                    <m:sSub>
                      <m:sSubPr>
                        <m:ctrlPr>
                          <a:rPr lang="el-GR" sz="2400" i="1" dirty="0">
                            <a:solidFill>
                              <a:srgbClr val="0070C0"/>
                            </a:solidFill>
                            <a:latin typeface="Cambria Math"/>
                            <a:cs typeface="Kalpurush" pitchFamily="2" charset="0"/>
                          </a:rPr>
                        </m:ctrlPr>
                      </m:sSubPr>
                      <m:e>
                        <m:r>
                          <a:rPr lang="el-GR" sz="2400" i="1" dirty="0">
                            <a:solidFill>
                              <a:srgbClr val="0070C0"/>
                            </a:solidFill>
                            <a:latin typeface="Cambria Math"/>
                            <a:cs typeface="Kalpurush" pitchFamily="2" charset="0"/>
                          </a:rPr>
                          <m:t>𝜃</m:t>
                        </m:r>
                      </m:e>
                      <m:sub>
                        <m:r>
                          <a:rPr lang="el-GR" sz="2400" i="1" dirty="0">
                            <a:solidFill>
                              <a:srgbClr val="0070C0"/>
                            </a:solidFill>
                            <a:latin typeface="Cambria Math"/>
                            <a:cs typeface="Kalpurush" pitchFamily="2" charset="0"/>
                          </a:rPr>
                          <m:t>1</m:t>
                        </m:r>
                      </m:sub>
                    </m:sSub>
                  </m:oMath>
                </a14:m>
                <a:r>
                  <a:rPr lang="el-GR"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ও </a:t>
                </a:r>
                <a14:m>
                  <m:oMath xmlns:m="http://schemas.openxmlformats.org/officeDocument/2006/math">
                    <m:sSub>
                      <m:sSubPr>
                        <m:ctrlPr>
                          <a:rPr lang="el-GR" sz="2400" i="1" dirty="0">
                            <a:solidFill>
                              <a:srgbClr val="0070C0"/>
                            </a:solidFill>
                            <a:latin typeface="Cambria Math"/>
                            <a:cs typeface="Kalpurush" pitchFamily="2" charset="0"/>
                          </a:rPr>
                        </m:ctrlPr>
                      </m:sSubPr>
                      <m:e>
                        <m:r>
                          <a:rPr lang="el-GR" sz="2400" i="1" dirty="0">
                            <a:solidFill>
                              <a:srgbClr val="0070C0"/>
                            </a:solidFill>
                            <a:latin typeface="Cambria Math"/>
                            <a:cs typeface="Kalpurush" pitchFamily="2" charset="0"/>
                          </a:rPr>
                          <m:t>𝜃</m:t>
                        </m:r>
                      </m:e>
                      <m:sub>
                        <m:r>
                          <a:rPr lang="el-GR" sz="2400" i="1" dirty="0">
                            <a:solidFill>
                              <a:srgbClr val="0070C0"/>
                            </a:solidFill>
                            <a:latin typeface="Cambria Math"/>
                            <a:cs typeface="Kalpurush" pitchFamily="2" charset="0"/>
                          </a:rPr>
                          <m:t>2</m:t>
                        </m:r>
                      </m:sub>
                    </m:sSub>
                    <m:r>
                      <a:rPr lang="el-GR" sz="2400" i="1" dirty="0">
                        <a:solidFill>
                          <a:srgbClr val="0070C0"/>
                        </a:solidFill>
                        <a:latin typeface="Cambria Math"/>
                        <a:cs typeface="Kalpurush" pitchFamily="2" charset="0"/>
                      </a:rPr>
                      <m:t> (</m:t>
                    </m:r>
                    <m:sSub>
                      <m:sSubPr>
                        <m:ctrlPr>
                          <a:rPr lang="el-GR" sz="2400" i="1" dirty="0">
                            <a:solidFill>
                              <a:srgbClr val="0070C0"/>
                            </a:solidFill>
                            <a:latin typeface="Cambria Math"/>
                            <a:cs typeface="Kalpurush" pitchFamily="2" charset="0"/>
                          </a:rPr>
                        </m:ctrlPr>
                      </m:sSubPr>
                      <m:e>
                        <m:r>
                          <a:rPr lang="el-GR" sz="2400" i="1" dirty="0">
                            <a:solidFill>
                              <a:srgbClr val="0070C0"/>
                            </a:solidFill>
                            <a:latin typeface="Cambria Math"/>
                            <a:cs typeface="Kalpurush" pitchFamily="2" charset="0"/>
                          </a:rPr>
                          <m:t>𝜃</m:t>
                        </m:r>
                      </m:e>
                      <m:sub>
                        <m:r>
                          <a:rPr lang="el-GR" sz="2400" i="1" dirty="0">
                            <a:solidFill>
                              <a:srgbClr val="0070C0"/>
                            </a:solidFill>
                            <a:latin typeface="Cambria Math"/>
                            <a:cs typeface="Kalpurush" pitchFamily="2" charset="0"/>
                          </a:rPr>
                          <m:t>1</m:t>
                        </m:r>
                      </m:sub>
                    </m:sSub>
                    <m:r>
                      <a:rPr lang="en-US" sz="2400" i="1" dirty="0">
                        <a:solidFill>
                          <a:srgbClr val="0070C0"/>
                        </a:solidFill>
                        <a:latin typeface="Cambria Math"/>
                        <a:cs typeface="Kalpurush" pitchFamily="2" charset="0"/>
                      </a:rPr>
                      <m:t>&gt;</m:t>
                    </m:r>
                    <m:sSub>
                      <m:sSubPr>
                        <m:ctrlPr>
                          <a:rPr lang="el-GR" sz="2400" i="1" dirty="0">
                            <a:solidFill>
                              <a:srgbClr val="0070C0"/>
                            </a:solidFill>
                            <a:latin typeface="Cambria Math"/>
                            <a:cs typeface="Kalpurush" pitchFamily="2" charset="0"/>
                          </a:rPr>
                        </m:ctrlPr>
                      </m:sSubPr>
                      <m:e>
                        <m:r>
                          <a:rPr lang="el-GR" sz="2400" i="1" dirty="0">
                            <a:solidFill>
                              <a:srgbClr val="0070C0"/>
                            </a:solidFill>
                            <a:latin typeface="Cambria Math"/>
                            <a:cs typeface="Kalpurush" pitchFamily="2" charset="0"/>
                          </a:rPr>
                          <m:t>𝜃</m:t>
                        </m:r>
                      </m:e>
                      <m:sub>
                        <m:r>
                          <a:rPr lang="el-GR" sz="2400" i="1" dirty="0">
                            <a:solidFill>
                              <a:srgbClr val="0070C0"/>
                            </a:solidFill>
                            <a:latin typeface="Cambria Math"/>
                            <a:cs typeface="Kalpurush" pitchFamily="2" charset="0"/>
                          </a:rPr>
                          <m:t>2</m:t>
                        </m:r>
                      </m:sub>
                    </m:sSub>
                    <m:r>
                      <a:rPr lang="el-GR" sz="2400" i="1" dirty="0">
                        <a:solidFill>
                          <a:srgbClr val="0070C0"/>
                        </a:solidFill>
                        <a:latin typeface="Cambria Math"/>
                        <a:cs typeface="Kalpurush" pitchFamily="2" charset="0"/>
                      </a:rPr>
                      <m:t>)</m:t>
                    </m:r>
                  </m:oMath>
                </a14:m>
                <a:r>
                  <a:rPr lang="el-GR"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এবং দুই বিপরীত পৃষ্ঠের প্রতিটির ক্ষেত্রফল </a:t>
                </a:r>
                <a14:m>
                  <m:oMath xmlns:m="http://schemas.openxmlformats.org/officeDocument/2006/math">
                    <m:r>
                      <a:rPr lang="en-IN" sz="2400" i="1" dirty="0">
                        <a:solidFill>
                          <a:srgbClr val="0070C0"/>
                        </a:solidFill>
                        <a:latin typeface="Cambria Math"/>
                        <a:cs typeface="Kalpurush" pitchFamily="2" charset="0"/>
                      </a:rPr>
                      <m:t>𝐴</m:t>
                    </m:r>
                  </m:oMath>
                </a14:m>
                <a:r>
                  <a:rPr lang="en-IN" sz="2400" dirty="0" smtClean="0">
                    <a:solidFill>
                      <a:srgbClr val="0070C0"/>
                    </a:solidFill>
                    <a:latin typeface="Kalpurush" pitchFamily="2" charset="0"/>
                    <a:cs typeface="Kalpurush" pitchFamily="2" charset="0"/>
                  </a:rPr>
                  <a:t>।</a:t>
                </a:r>
              </a:p>
              <a:p>
                <a:pPr>
                  <a:spcAft>
                    <a:spcPts val="1200"/>
                  </a:spcAft>
                </a:pPr>
                <a:r>
                  <a:rPr lang="as-IN" sz="2400" dirty="0">
                    <a:solidFill>
                      <a:srgbClr val="0070C0"/>
                    </a:solidFill>
                    <a:latin typeface="Kalpurush" pitchFamily="2" charset="0"/>
                    <a:cs typeface="Kalpurush" pitchFamily="2" charset="0"/>
                  </a:rPr>
                  <a:t>স্থিতাবস্থায় </a:t>
                </a:r>
                <a14:m>
                  <m:oMath xmlns:m="http://schemas.openxmlformats.org/officeDocument/2006/math">
                    <m:r>
                      <a:rPr lang="en-IN" sz="2400" i="1" dirty="0">
                        <a:solidFill>
                          <a:srgbClr val="0070C0"/>
                        </a:solidFill>
                        <a:latin typeface="Cambria Math"/>
                        <a:cs typeface="Kalpurush" pitchFamily="2" charset="0"/>
                      </a:rPr>
                      <m:t>𝑡</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সময়ে তলের সঙ্গে লম্বভাবে </a:t>
                </a:r>
                <a14:m>
                  <m:oMath xmlns:m="http://schemas.openxmlformats.org/officeDocument/2006/math">
                    <m:r>
                      <a:rPr lang="en-IN" sz="2400" i="1" dirty="0">
                        <a:solidFill>
                          <a:srgbClr val="0070C0"/>
                        </a:solidFill>
                        <a:latin typeface="Cambria Math"/>
                        <a:cs typeface="Kalpurush" pitchFamily="2" charset="0"/>
                      </a:rPr>
                      <m:t>𝑄</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পরিমাণ তাপ পরিবাহিত হলে, </a:t>
                </a:r>
                <a:r>
                  <a:rPr lang="en-US" sz="2400" dirty="0" err="1" smtClean="0">
                    <a:solidFill>
                      <a:srgbClr val="0070C0"/>
                    </a:solidFill>
                    <a:latin typeface="Kalpurush" pitchFamily="2" charset="0"/>
                    <a:cs typeface="Kalpurush" pitchFamily="2" charset="0"/>
                  </a:rPr>
                  <a:t>তাপ</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প্রবাহের</a:t>
                </a:r>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হার</a:t>
                </a:r>
                <a:r>
                  <a:rPr lang="en-US" sz="2400" dirty="0" smtClean="0">
                    <a:solidFill>
                      <a:srgbClr val="0070C0"/>
                    </a:solidFill>
                    <a:latin typeface="Kalpurush" pitchFamily="2" charset="0"/>
                    <a:cs typeface="Kalpurush" pitchFamily="2" charset="0"/>
                  </a:rPr>
                  <a:t>, </a:t>
                </a:r>
                <a14:m>
                  <m:oMath xmlns:m="http://schemas.openxmlformats.org/officeDocument/2006/math">
                    <m:f>
                      <m:fPr>
                        <m:ctrlPr>
                          <a:rPr lang="en-US" sz="2400" b="0" i="1" smtClean="0">
                            <a:solidFill>
                              <a:srgbClr val="0070C0"/>
                            </a:solidFill>
                            <a:latin typeface="Cambria Math"/>
                            <a:cs typeface="Kalpurush" pitchFamily="2" charset="0"/>
                          </a:rPr>
                        </m:ctrlPr>
                      </m:fPr>
                      <m:num>
                        <m:r>
                          <a:rPr lang="en-US" sz="2400" i="1">
                            <a:solidFill>
                              <a:srgbClr val="0070C0"/>
                            </a:solidFill>
                            <a:latin typeface="Cambria Math"/>
                            <a:cs typeface="Kalpurush" pitchFamily="2" charset="0"/>
                          </a:rPr>
                          <m:t>𝑄</m:t>
                        </m:r>
                      </m:num>
                      <m:den>
                        <m:r>
                          <a:rPr lang="en-US" sz="2400" b="0" i="1" smtClean="0">
                            <a:solidFill>
                              <a:srgbClr val="0070C0"/>
                            </a:solidFill>
                            <a:latin typeface="Cambria Math"/>
                            <a:cs typeface="Kalpurush" pitchFamily="2" charset="0"/>
                          </a:rPr>
                          <m:t>𝑡</m:t>
                        </m:r>
                      </m:den>
                    </m:f>
                    <m:r>
                      <a:rPr lang="en-US" sz="2400" i="1">
                        <a:solidFill>
                          <a:srgbClr val="0070C0"/>
                        </a:solidFill>
                        <a:latin typeface="Cambria Math"/>
                        <a:ea typeface="Cambria Math"/>
                        <a:cs typeface="Kalpurush" pitchFamily="2" charset="0"/>
                      </a:rPr>
                      <m:t>=</m:t>
                    </m:r>
                    <m:r>
                      <a:rPr lang="en-US" sz="2400" i="1">
                        <a:solidFill>
                          <a:srgbClr val="0070C0"/>
                        </a:solidFill>
                        <a:latin typeface="Cambria Math"/>
                        <a:ea typeface="Cambria Math"/>
                        <a:cs typeface="Kalpurush" pitchFamily="2" charset="0"/>
                      </a:rPr>
                      <m:t>𝑘</m:t>
                    </m:r>
                    <m:f>
                      <m:fPr>
                        <m:ctrlPr>
                          <a:rPr lang="en-US" sz="2400" i="1">
                            <a:solidFill>
                              <a:srgbClr val="0070C0"/>
                            </a:solidFill>
                            <a:latin typeface="Cambria Math"/>
                            <a:ea typeface="Cambria Math"/>
                            <a:cs typeface="Kalpurush" pitchFamily="2" charset="0"/>
                          </a:rPr>
                        </m:ctrlPr>
                      </m:fPr>
                      <m:num>
                        <m:r>
                          <a:rPr lang="en-US" sz="2400" i="1">
                            <a:solidFill>
                              <a:srgbClr val="0070C0"/>
                            </a:solidFill>
                            <a:latin typeface="Cambria Math"/>
                            <a:ea typeface="Cambria Math"/>
                            <a:cs typeface="Kalpurush" pitchFamily="2" charset="0"/>
                          </a:rPr>
                          <m:t>𝐴</m:t>
                        </m:r>
                        <m:d>
                          <m:dPr>
                            <m:ctrlPr>
                              <a:rPr lang="en-US" sz="2400" i="1">
                                <a:solidFill>
                                  <a:srgbClr val="0070C0"/>
                                </a:solidFill>
                                <a:latin typeface="Cambria Math"/>
                                <a:ea typeface="Cambria Math"/>
                                <a:cs typeface="Kalpurush" pitchFamily="2" charset="0"/>
                              </a:rPr>
                            </m:ctrlPr>
                          </m:dPr>
                          <m:e>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1</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2</m:t>
                                </m:r>
                              </m:sub>
                            </m:sSub>
                          </m:e>
                        </m:d>
                      </m:num>
                      <m:den>
                        <m:r>
                          <a:rPr lang="en-US" sz="2400" i="1">
                            <a:solidFill>
                              <a:srgbClr val="0070C0"/>
                            </a:solidFill>
                            <a:latin typeface="Cambria Math"/>
                            <a:ea typeface="Cambria Math"/>
                            <a:cs typeface="Kalpurush" pitchFamily="2" charset="0"/>
                          </a:rPr>
                          <m:t>𝑑</m:t>
                        </m:r>
                      </m:den>
                    </m:f>
                    <m:r>
                      <a:rPr lang="en-US" sz="2400" i="1">
                        <a:solidFill>
                          <a:srgbClr val="0070C0"/>
                        </a:solidFill>
                        <a:latin typeface="Cambria Math"/>
                        <a:ea typeface="Cambria Math"/>
                        <a:cs typeface="Kalpurush" pitchFamily="2" charset="0"/>
                      </a:rPr>
                      <m:t> </m:t>
                    </m:r>
                  </m:oMath>
                </a14:m>
                <a:r>
                  <a:rPr lang="en-US" sz="2400" dirty="0" smtClean="0">
                    <a:solidFill>
                      <a:srgbClr val="0070C0"/>
                    </a:solidFill>
                    <a:latin typeface="Kalpurush" pitchFamily="2" charset="0"/>
                    <a:cs typeface="Kalpurush" pitchFamily="2" charset="0"/>
                  </a:rPr>
                  <a:t> </a:t>
                </a:r>
                <a:r>
                  <a:rPr lang="en-US" sz="2400" dirty="0" err="1" smtClean="0">
                    <a:solidFill>
                      <a:srgbClr val="0070C0"/>
                    </a:solidFill>
                    <a:latin typeface="Kalpurush" pitchFamily="2" charset="0"/>
                    <a:cs typeface="Kalpurush" pitchFamily="2" charset="0"/>
                  </a:rPr>
                  <a:t>বা</a:t>
                </a:r>
                <a:r>
                  <a:rPr lang="en-US" sz="2400" dirty="0" smtClean="0">
                    <a:solidFill>
                      <a:srgbClr val="0070C0"/>
                    </a:solidFill>
                    <a:latin typeface="Kalpurush" pitchFamily="2" charset="0"/>
                    <a:cs typeface="Kalpurush" pitchFamily="2" charset="0"/>
                  </a:rPr>
                  <a:t>, </a:t>
                </a:r>
                <a14:m>
                  <m:oMath xmlns:m="http://schemas.openxmlformats.org/officeDocument/2006/math">
                    <m:f>
                      <m:fPr>
                        <m:ctrlPr>
                          <a:rPr lang="en-US" sz="2400" i="1">
                            <a:solidFill>
                              <a:srgbClr val="0070C0"/>
                            </a:solidFill>
                            <a:latin typeface="Cambria Math"/>
                            <a:cs typeface="Kalpurush" pitchFamily="2" charset="0"/>
                          </a:rPr>
                        </m:ctrlPr>
                      </m:fPr>
                      <m:num>
                        <m:r>
                          <a:rPr lang="en-US" sz="2400" i="1">
                            <a:solidFill>
                              <a:srgbClr val="0070C0"/>
                            </a:solidFill>
                            <a:latin typeface="Cambria Math"/>
                            <a:cs typeface="Kalpurush" pitchFamily="2" charset="0"/>
                          </a:rPr>
                          <m:t>𝑄</m:t>
                        </m:r>
                      </m:num>
                      <m:den>
                        <m:r>
                          <a:rPr lang="en-US" sz="2400" i="1">
                            <a:solidFill>
                              <a:srgbClr val="0070C0"/>
                            </a:solidFill>
                            <a:latin typeface="Cambria Math"/>
                            <a:cs typeface="Kalpurush" pitchFamily="2" charset="0"/>
                          </a:rPr>
                          <m:t>𝑡</m:t>
                        </m:r>
                      </m:den>
                    </m:f>
                    <m:r>
                      <a:rPr lang="en-US" sz="2400" i="1">
                        <a:solidFill>
                          <a:srgbClr val="0070C0"/>
                        </a:solidFill>
                        <a:latin typeface="Cambria Math"/>
                        <a:ea typeface="Cambria Math"/>
                        <a:cs typeface="Kalpurush" pitchFamily="2" charset="0"/>
                      </a:rPr>
                      <m:t>=</m:t>
                    </m:r>
                    <m:f>
                      <m:fPr>
                        <m:ctrlPr>
                          <a:rPr lang="en-US" sz="2400" i="1">
                            <a:solidFill>
                              <a:srgbClr val="0070C0"/>
                            </a:solidFill>
                            <a:latin typeface="Cambria Math"/>
                            <a:ea typeface="Cambria Math"/>
                            <a:cs typeface="Kalpurush" pitchFamily="2" charset="0"/>
                          </a:rPr>
                        </m:ctrlPr>
                      </m:fPr>
                      <m:num>
                        <m:d>
                          <m:dPr>
                            <m:ctrlPr>
                              <a:rPr lang="en-US" sz="2400" i="1">
                                <a:solidFill>
                                  <a:srgbClr val="0070C0"/>
                                </a:solidFill>
                                <a:latin typeface="Cambria Math"/>
                                <a:ea typeface="Cambria Math"/>
                                <a:cs typeface="Kalpurush" pitchFamily="2" charset="0"/>
                              </a:rPr>
                            </m:ctrlPr>
                          </m:dPr>
                          <m:e>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1</m:t>
                                </m:r>
                              </m:sub>
                            </m:sSub>
                            <m:r>
                              <a:rPr lang="en-US" sz="2400" i="1">
                                <a:solidFill>
                                  <a:srgbClr val="0070C0"/>
                                </a:solidFill>
                                <a:latin typeface="Cambria Math"/>
                                <a:ea typeface="Cambria Math"/>
                                <a:cs typeface="Kalpurush" pitchFamily="2" charset="0"/>
                              </a:rPr>
                              <m:t>−</m:t>
                            </m:r>
                            <m:sSub>
                              <m:sSubPr>
                                <m:ctrlPr>
                                  <a:rPr lang="en-US" sz="2400" i="1">
                                    <a:solidFill>
                                      <a:srgbClr val="0070C0"/>
                                    </a:solidFill>
                                    <a:latin typeface="Cambria Math"/>
                                    <a:ea typeface="Cambria Math"/>
                                    <a:cs typeface="Kalpurush" pitchFamily="2" charset="0"/>
                                  </a:rPr>
                                </m:ctrlPr>
                              </m:sSubPr>
                              <m:e>
                                <m:r>
                                  <a:rPr lang="en-US" sz="2400" i="1">
                                    <a:solidFill>
                                      <a:srgbClr val="0070C0"/>
                                    </a:solidFill>
                                    <a:latin typeface="Cambria Math"/>
                                    <a:ea typeface="Cambria Math"/>
                                    <a:cs typeface="Kalpurush" pitchFamily="2" charset="0"/>
                                  </a:rPr>
                                  <m:t>𝜃</m:t>
                                </m:r>
                              </m:e>
                              <m:sub>
                                <m:r>
                                  <a:rPr lang="en-US" sz="2400" i="1">
                                    <a:solidFill>
                                      <a:srgbClr val="0070C0"/>
                                    </a:solidFill>
                                    <a:latin typeface="Cambria Math"/>
                                    <a:ea typeface="Cambria Math"/>
                                    <a:cs typeface="Kalpurush" pitchFamily="2" charset="0"/>
                                  </a:rPr>
                                  <m:t>2</m:t>
                                </m:r>
                              </m:sub>
                            </m:sSub>
                          </m:e>
                        </m:d>
                      </m:num>
                      <m:den>
                        <m:f>
                          <m:fPr>
                            <m:ctrlPr>
                              <a:rPr lang="en-US" sz="2400" b="0" i="1" smtClean="0">
                                <a:solidFill>
                                  <a:srgbClr val="0070C0"/>
                                </a:solidFill>
                                <a:latin typeface="Cambria Math"/>
                                <a:ea typeface="Cambria Math"/>
                                <a:cs typeface="Kalpurush" pitchFamily="2" charset="0"/>
                              </a:rPr>
                            </m:ctrlPr>
                          </m:fPr>
                          <m:num>
                            <m:r>
                              <a:rPr lang="en-US" sz="2400" i="1">
                                <a:solidFill>
                                  <a:srgbClr val="0070C0"/>
                                </a:solidFill>
                                <a:latin typeface="Cambria Math"/>
                                <a:ea typeface="Cambria Math"/>
                                <a:cs typeface="Kalpurush" pitchFamily="2" charset="0"/>
                              </a:rPr>
                              <m:t>𝑑</m:t>
                            </m:r>
                          </m:num>
                          <m:den>
                            <m:r>
                              <a:rPr lang="en-US" sz="2400" b="0" i="1" smtClean="0">
                                <a:solidFill>
                                  <a:srgbClr val="0070C0"/>
                                </a:solidFill>
                                <a:latin typeface="Cambria Math"/>
                                <a:ea typeface="Cambria Math"/>
                                <a:cs typeface="Kalpurush" pitchFamily="2" charset="0"/>
                              </a:rPr>
                              <m:t>𝑘𝐴</m:t>
                            </m:r>
                          </m:den>
                        </m:f>
                      </m:den>
                    </m:f>
                    <m:r>
                      <a:rPr lang="en-US" sz="2400" i="1">
                        <a:solidFill>
                          <a:srgbClr val="0070C0"/>
                        </a:solidFill>
                        <a:latin typeface="Cambria Math"/>
                        <a:ea typeface="Cambria Math"/>
                        <a:cs typeface="Kalpurush" pitchFamily="2" charset="0"/>
                      </a:rPr>
                      <m:t> </m:t>
                    </m:r>
                  </m:oMath>
                </a14:m>
                <a:r>
                  <a:rPr lang="en-US" sz="2400" dirty="0" smtClean="0">
                    <a:solidFill>
                      <a:srgbClr val="0070C0"/>
                    </a:solidFill>
                    <a:latin typeface="Kalpurush" pitchFamily="2" charset="0"/>
                    <a:cs typeface="Kalpurush" pitchFamily="2" charset="0"/>
                  </a:rPr>
                  <a:t>………. (1)</a:t>
                </a:r>
                <a:endParaRPr lang="en-US" sz="2400" dirty="0">
                  <a:solidFill>
                    <a:srgbClr val="0070C0"/>
                  </a:solidFill>
                  <a:latin typeface="Kalpurush" pitchFamily="2" charset="0"/>
                  <a:cs typeface="Kalpurush" pitchFamily="2" charset="0"/>
                </a:endParaRPr>
              </a:p>
              <a:p>
                <a:pPr>
                  <a:spcAft>
                    <a:spcPts val="1200"/>
                  </a:spcAft>
                </a:pPr>
                <a:r>
                  <a:rPr lang="as-IN" sz="2400" dirty="0">
                    <a:solidFill>
                      <a:srgbClr val="0070C0"/>
                    </a:solidFill>
                    <a:latin typeface="Kalpurush" pitchFamily="2" charset="0"/>
                    <a:cs typeface="Kalpurush" pitchFamily="2" charset="0"/>
                  </a:rPr>
                  <a:t>আবার, কোনো পরিবাহীর দুটি বিন্দুতে তড়িৎবিভব যথাক্রমে </a:t>
                </a:r>
                <a14:m>
                  <m:oMath xmlns:m="http://schemas.openxmlformats.org/officeDocument/2006/math">
                    <m:r>
                      <a:rPr lang="en-IN" sz="2400" i="1" dirty="0" smtClean="0">
                        <a:solidFill>
                          <a:srgbClr val="0070C0"/>
                        </a:solidFill>
                        <a:latin typeface="Cambria Math"/>
                        <a:cs typeface="Kalpurush" pitchFamily="2" charset="0"/>
                      </a:rPr>
                      <m:t>𝑉</m:t>
                    </m:r>
                    <m:r>
                      <a:rPr lang="en-IN" sz="2400" i="1" dirty="0" smtClean="0">
                        <a:solidFill>
                          <a:srgbClr val="0070C0"/>
                        </a:solidFill>
                        <a:latin typeface="Cambria Math"/>
                        <a:cs typeface="Kalpurush" pitchFamily="2" charset="0"/>
                      </a:rPr>
                      <m:t>₁</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ও </a:t>
                </a:r>
                <a14:m>
                  <m:oMath xmlns:m="http://schemas.openxmlformats.org/officeDocument/2006/math">
                    <m:r>
                      <a:rPr lang="en-IN" sz="2400" i="1" dirty="0" smtClean="0">
                        <a:solidFill>
                          <a:srgbClr val="0070C0"/>
                        </a:solidFill>
                        <a:latin typeface="Cambria Math"/>
                        <a:cs typeface="Kalpurush" pitchFamily="2" charset="0"/>
                      </a:rPr>
                      <m:t>𝑉</m:t>
                    </m:r>
                    <m:r>
                      <a:rPr lang="en-IN" sz="2400" i="1" dirty="0" smtClean="0">
                        <a:solidFill>
                          <a:srgbClr val="0070C0"/>
                        </a:solidFill>
                        <a:latin typeface="Cambria Math"/>
                        <a:cs typeface="Kalpurush" pitchFamily="2" charset="0"/>
                      </a:rPr>
                      <m:t>₂</m:t>
                    </m:r>
                  </m:oMath>
                </a14:m>
                <a:r>
                  <a:rPr lang="en-IN" sz="2400" dirty="0">
                    <a:solidFill>
                      <a:srgbClr val="0070C0"/>
                    </a:solidFill>
                    <a:latin typeface="Kalpurush" pitchFamily="2" charset="0"/>
                    <a:cs typeface="Kalpurush" pitchFamily="2" charset="0"/>
                  </a:rPr>
                  <a:t> (</a:t>
                </a:r>
                <a14:m>
                  <m:oMath xmlns:m="http://schemas.openxmlformats.org/officeDocument/2006/math">
                    <m:r>
                      <a:rPr lang="en-IN" sz="2400" i="1" dirty="0" smtClean="0">
                        <a:solidFill>
                          <a:srgbClr val="0070C0"/>
                        </a:solidFill>
                        <a:latin typeface="Cambria Math"/>
                        <a:cs typeface="Kalpurush" pitchFamily="2" charset="0"/>
                      </a:rPr>
                      <m:t>𝑉</m:t>
                    </m:r>
                    <m:r>
                      <a:rPr lang="en-IN" sz="2400" i="1" dirty="0" smtClean="0">
                        <a:solidFill>
                          <a:srgbClr val="0070C0"/>
                        </a:solidFill>
                        <a:latin typeface="Cambria Math"/>
                        <a:cs typeface="Kalpurush" pitchFamily="2" charset="0"/>
                      </a:rPr>
                      <m:t>₁</m:t>
                    </m:r>
                    <m:r>
                      <a:rPr lang="en-IN" sz="2400" i="1" dirty="0" smtClean="0">
                        <a:solidFill>
                          <a:srgbClr val="0070C0"/>
                        </a:solidFill>
                        <a:latin typeface="Cambria Math"/>
                        <a:cs typeface="Kalpurush" pitchFamily="2" charset="0"/>
                      </a:rPr>
                      <m:t> &gt; </m:t>
                    </m:r>
                    <m:r>
                      <a:rPr lang="en-IN" sz="2400" i="1" dirty="0" smtClean="0">
                        <a:solidFill>
                          <a:srgbClr val="0070C0"/>
                        </a:solidFill>
                        <a:latin typeface="Cambria Math"/>
                        <a:cs typeface="Kalpurush" pitchFamily="2" charset="0"/>
                      </a:rPr>
                      <m:t>𝑉</m:t>
                    </m:r>
                    <m:r>
                      <a:rPr lang="en-IN" sz="2400" i="1" dirty="0" smtClean="0">
                        <a:solidFill>
                          <a:srgbClr val="0070C0"/>
                        </a:solidFill>
                        <a:latin typeface="Cambria Math"/>
                        <a:cs typeface="Kalpurush" pitchFamily="2" charset="0"/>
                      </a:rPr>
                      <m:t>₂</m:t>
                    </m:r>
                  </m:oMath>
                </a14:m>
                <a:r>
                  <a:rPr lang="en-IN" sz="2400" dirty="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হলে যদি </a:t>
                </a:r>
                <a:r>
                  <a:rPr lang="as-IN" sz="2400" dirty="0" smtClean="0">
                    <a:solidFill>
                      <a:srgbClr val="0070C0"/>
                    </a:solidFill>
                    <a:latin typeface="Kalpurush" pitchFamily="2" charset="0"/>
                    <a:cs typeface="Kalpurush" pitchFamily="2" charset="0"/>
                  </a:rPr>
                  <a:t>পরিবাহীতে</a:t>
                </a:r>
                <a:r>
                  <a:rPr lang="en-US" sz="2400" dirty="0">
                    <a:solidFill>
                      <a:srgbClr val="0070C0"/>
                    </a:solidFill>
                    <a:latin typeface="Kalpurush" pitchFamily="2" charset="0"/>
                    <a:cs typeface="Kalpurush" pitchFamily="2" charset="0"/>
                  </a:rPr>
                  <a:t> </a:t>
                </a:r>
                <a14:m>
                  <m:oMath xmlns:m="http://schemas.openxmlformats.org/officeDocument/2006/math">
                    <m:r>
                      <a:rPr lang="en-US" sz="2400" b="0" i="1" smtClean="0">
                        <a:solidFill>
                          <a:srgbClr val="0070C0"/>
                        </a:solidFill>
                        <a:latin typeface="Cambria Math"/>
                        <a:cs typeface="Kalpurush" pitchFamily="2" charset="0"/>
                      </a:rPr>
                      <m:t>𝐼</m:t>
                    </m:r>
                  </m:oMath>
                </a14:m>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তড়িৎপ্রবাহ </a:t>
                </a:r>
                <a:r>
                  <a:rPr lang="as-IN" sz="2400" dirty="0">
                    <a:solidFill>
                      <a:srgbClr val="0070C0"/>
                    </a:solidFill>
                    <a:latin typeface="Kalpurush" pitchFamily="2" charset="0"/>
                    <a:cs typeface="Kalpurush" pitchFamily="2" charset="0"/>
                  </a:rPr>
                  <a:t>হয়, তাহলে ওহমের সূত্র থেকে পাই, </a:t>
                </a:r>
                <a14:m>
                  <m:oMath xmlns:m="http://schemas.openxmlformats.org/officeDocument/2006/math">
                    <m:r>
                      <a:rPr lang="en-US" sz="2400" b="0" i="1" smtClean="0">
                        <a:solidFill>
                          <a:srgbClr val="0070C0"/>
                        </a:solidFill>
                        <a:latin typeface="Cambria Math"/>
                        <a:cs typeface="Kalpurush" pitchFamily="2" charset="0"/>
                      </a:rPr>
                      <m:t>𝐼</m:t>
                    </m:r>
                    <m:r>
                      <a:rPr lang="en-US" sz="2400" b="0" i="1" smtClean="0">
                        <a:solidFill>
                          <a:srgbClr val="0070C0"/>
                        </a:solidFill>
                        <a:latin typeface="Cambria Math"/>
                        <a:cs typeface="Kalpurush" pitchFamily="2" charset="0"/>
                      </a:rPr>
                      <m:t>= </m:t>
                    </m:r>
                    <m:f>
                      <m:fPr>
                        <m:ctrlPr>
                          <a:rPr lang="en-US" sz="2400" b="0" i="1" smtClean="0">
                            <a:solidFill>
                              <a:srgbClr val="0070C0"/>
                            </a:solidFill>
                            <a:latin typeface="Cambria Math"/>
                            <a:cs typeface="Kalpurush" pitchFamily="2" charset="0"/>
                          </a:rPr>
                        </m:ctrlPr>
                      </m:fPr>
                      <m:num>
                        <m:sSub>
                          <m:sSubPr>
                            <m:ctrlPr>
                              <a:rPr lang="en-US" sz="2400" b="0" i="1" smtClean="0">
                                <a:solidFill>
                                  <a:srgbClr val="0070C0"/>
                                </a:solidFill>
                                <a:latin typeface="Cambria Math"/>
                                <a:cs typeface="Kalpurush" pitchFamily="2" charset="0"/>
                              </a:rPr>
                            </m:ctrlPr>
                          </m:sSubPr>
                          <m:e>
                            <m:r>
                              <a:rPr lang="en-US" sz="2400" b="0" i="1" smtClean="0">
                                <a:solidFill>
                                  <a:srgbClr val="0070C0"/>
                                </a:solidFill>
                                <a:latin typeface="Cambria Math"/>
                                <a:cs typeface="Kalpurush" pitchFamily="2" charset="0"/>
                              </a:rPr>
                              <m:t>𝑉</m:t>
                            </m:r>
                          </m:e>
                          <m:sub>
                            <m:r>
                              <a:rPr lang="en-US" sz="2400" b="0" i="1" smtClean="0">
                                <a:solidFill>
                                  <a:srgbClr val="0070C0"/>
                                </a:solidFill>
                                <a:latin typeface="Cambria Math"/>
                                <a:cs typeface="Kalpurush" pitchFamily="2" charset="0"/>
                              </a:rPr>
                              <m:t>1</m:t>
                            </m:r>
                          </m:sub>
                        </m:sSub>
                        <m:r>
                          <a:rPr lang="en-US" sz="2400" b="0" i="1" smtClean="0">
                            <a:solidFill>
                              <a:srgbClr val="0070C0"/>
                            </a:solidFill>
                            <a:latin typeface="Cambria Math"/>
                            <a:cs typeface="Kalpurush" pitchFamily="2" charset="0"/>
                          </a:rPr>
                          <m:t>−</m:t>
                        </m:r>
                        <m:sSub>
                          <m:sSubPr>
                            <m:ctrlPr>
                              <a:rPr lang="en-US" sz="2400" b="0" i="1" smtClean="0">
                                <a:solidFill>
                                  <a:srgbClr val="0070C0"/>
                                </a:solidFill>
                                <a:latin typeface="Cambria Math"/>
                                <a:cs typeface="Kalpurush" pitchFamily="2" charset="0"/>
                              </a:rPr>
                            </m:ctrlPr>
                          </m:sSubPr>
                          <m:e>
                            <m:r>
                              <a:rPr lang="en-US" sz="2400" b="0" i="1" smtClean="0">
                                <a:solidFill>
                                  <a:srgbClr val="0070C0"/>
                                </a:solidFill>
                                <a:latin typeface="Cambria Math"/>
                                <a:cs typeface="Kalpurush" pitchFamily="2" charset="0"/>
                              </a:rPr>
                              <m:t>𝑉</m:t>
                            </m:r>
                          </m:e>
                          <m:sub>
                            <m:r>
                              <a:rPr lang="en-US" sz="2400" b="0" i="1" smtClean="0">
                                <a:solidFill>
                                  <a:srgbClr val="0070C0"/>
                                </a:solidFill>
                                <a:latin typeface="Cambria Math"/>
                                <a:cs typeface="Kalpurush" pitchFamily="2" charset="0"/>
                              </a:rPr>
                              <m:t>2</m:t>
                            </m:r>
                          </m:sub>
                        </m:sSub>
                      </m:num>
                      <m:den>
                        <m:r>
                          <a:rPr lang="en-US" sz="2400" b="0" i="1" smtClean="0">
                            <a:solidFill>
                              <a:srgbClr val="0070C0"/>
                            </a:solidFill>
                            <a:latin typeface="Cambria Math"/>
                            <a:cs typeface="Kalpurush" pitchFamily="2" charset="0"/>
                          </a:rPr>
                          <m:t>𝑅</m:t>
                        </m:r>
                      </m:den>
                    </m:f>
                  </m:oMath>
                </a14:m>
                <a:r>
                  <a:rPr lang="en-IN" sz="2400" dirty="0" smtClean="0">
                    <a:solidFill>
                      <a:srgbClr val="0070C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যেখানে </a:t>
                </a:r>
                <a:r>
                  <a:rPr lang="en-IN" sz="2400" dirty="0">
                    <a:solidFill>
                      <a:srgbClr val="0070C0"/>
                    </a:solidFill>
                    <a:latin typeface="Kalpurush" pitchFamily="2" charset="0"/>
                    <a:cs typeface="Kalpurush" pitchFamily="2" charset="0"/>
                  </a:rPr>
                  <a:t>R </a:t>
                </a:r>
                <a:r>
                  <a:rPr lang="as-IN" sz="2400" dirty="0">
                    <a:solidFill>
                      <a:srgbClr val="0070C0"/>
                    </a:solidFill>
                    <a:latin typeface="Kalpurush" pitchFamily="2" charset="0"/>
                    <a:cs typeface="Kalpurush" pitchFamily="2" charset="0"/>
                  </a:rPr>
                  <a:t>হল পরিবাহীর রোধ] </a:t>
                </a:r>
                <a:endParaRPr lang="en-US" sz="2400" dirty="0" smtClean="0">
                  <a:solidFill>
                    <a:srgbClr val="0070C0"/>
                  </a:solidFill>
                  <a:latin typeface="Kalpurush" pitchFamily="2" charset="0"/>
                  <a:cs typeface="Kalpurush" pitchFamily="2" charset="0"/>
                </a:endParaRPr>
              </a:p>
              <a:p>
                <a:pPr>
                  <a:spcAft>
                    <a:spcPts val="1200"/>
                  </a:spcAft>
                </a:pPr>
                <a:r>
                  <a:rPr lang="as-IN" sz="2400" dirty="0" smtClean="0">
                    <a:solidFill>
                      <a:srgbClr val="0070C0"/>
                    </a:solidFill>
                    <a:latin typeface="Kalpurush" pitchFamily="2" charset="0"/>
                    <a:cs typeface="Kalpurush" pitchFamily="2" charset="0"/>
                  </a:rPr>
                  <a:t>সুতরাং</a:t>
                </a:r>
                <a:r>
                  <a:rPr lang="as-IN" sz="2400" dirty="0">
                    <a:solidFill>
                      <a:srgbClr val="0070C0"/>
                    </a:solidFill>
                    <a:latin typeface="Kalpurush" pitchFamily="2" charset="0"/>
                    <a:cs typeface="Kalpurush" pitchFamily="2" charset="0"/>
                  </a:rPr>
                  <a:t>, আধান প্রবাহের হার, </a:t>
                </a:r>
                <a14:m>
                  <m:oMath xmlns:m="http://schemas.openxmlformats.org/officeDocument/2006/math">
                    <m:f>
                      <m:fPr>
                        <m:ctrlPr>
                          <a:rPr lang="en-US" sz="2400" b="0" i="1" smtClean="0">
                            <a:solidFill>
                              <a:srgbClr val="0070C0"/>
                            </a:solidFill>
                            <a:latin typeface="Cambria Math"/>
                            <a:cs typeface="Kalpurush" pitchFamily="2" charset="0"/>
                          </a:rPr>
                        </m:ctrlPr>
                      </m:fPr>
                      <m:num>
                        <m:r>
                          <a:rPr lang="en-US" sz="2400" b="0" i="1" smtClean="0">
                            <a:solidFill>
                              <a:srgbClr val="0070C0"/>
                            </a:solidFill>
                            <a:latin typeface="Cambria Math"/>
                            <a:cs typeface="Kalpurush" pitchFamily="2" charset="0"/>
                          </a:rPr>
                          <m:t>𝑞</m:t>
                        </m:r>
                      </m:num>
                      <m:den>
                        <m:r>
                          <a:rPr lang="en-US" sz="2400" b="0" i="1" smtClean="0">
                            <a:solidFill>
                              <a:srgbClr val="0070C0"/>
                            </a:solidFill>
                            <a:latin typeface="Cambria Math"/>
                            <a:cs typeface="Kalpurush" pitchFamily="2" charset="0"/>
                          </a:rPr>
                          <m:t>𝑡</m:t>
                        </m:r>
                      </m:den>
                    </m:f>
                    <m:r>
                      <a:rPr lang="en-US" sz="2400" i="1">
                        <a:solidFill>
                          <a:srgbClr val="0070C0"/>
                        </a:solidFill>
                        <a:latin typeface="Cambria Math"/>
                        <a:cs typeface="Kalpurush" pitchFamily="2" charset="0"/>
                      </a:rPr>
                      <m:t>= </m:t>
                    </m:r>
                    <m:f>
                      <m:fPr>
                        <m:ctrlPr>
                          <a:rPr lang="en-US" sz="2400" i="1">
                            <a:solidFill>
                              <a:srgbClr val="0070C0"/>
                            </a:solidFill>
                            <a:latin typeface="Cambria Math"/>
                            <a:cs typeface="Kalpurush" pitchFamily="2" charset="0"/>
                          </a:rPr>
                        </m:ctrlPr>
                      </m:fPr>
                      <m:num>
                        <m:sSub>
                          <m:sSubPr>
                            <m:ctrlPr>
                              <a:rPr lang="en-US" sz="2400" i="1">
                                <a:solidFill>
                                  <a:srgbClr val="0070C0"/>
                                </a:solidFill>
                                <a:latin typeface="Cambria Math"/>
                                <a:cs typeface="Kalpurush" pitchFamily="2" charset="0"/>
                              </a:rPr>
                            </m:ctrlPr>
                          </m:sSubPr>
                          <m:e>
                            <m:r>
                              <a:rPr lang="en-US" sz="2400" i="1">
                                <a:solidFill>
                                  <a:srgbClr val="0070C0"/>
                                </a:solidFill>
                                <a:latin typeface="Cambria Math"/>
                                <a:cs typeface="Kalpurush" pitchFamily="2" charset="0"/>
                              </a:rPr>
                              <m:t>𝑉</m:t>
                            </m:r>
                          </m:e>
                          <m:sub>
                            <m:r>
                              <a:rPr lang="en-US" sz="2400" i="1">
                                <a:solidFill>
                                  <a:srgbClr val="0070C0"/>
                                </a:solidFill>
                                <a:latin typeface="Cambria Math"/>
                                <a:cs typeface="Kalpurush" pitchFamily="2" charset="0"/>
                              </a:rPr>
                              <m:t>1</m:t>
                            </m:r>
                          </m:sub>
                        </m:sSub>
                        <m:r>
                          <a:rPr lang="en-US" sz="2400" i="1">
                            <a:solidFill>
                              <a:srgbClr val="0070C0"/>
                            </a:solidFill>
                            <a:latin typeface="Cambria Math"/>
                            <a:cs typeface="Kalpurush" pitchFamily="2" charset="0"/>
                          </a:rPr>
                          <m:t>−</m:t>
                        </m:r>
                        <m:sSub>
                          <m:sSubPr>
                            <m:ctrlPr>
                              <a:rPr lang="en-US" sz="2400" i="1">
                                <a:solidFill>
                                  <a:srgbClr val="0070C0"/>
                                </a:solidFill>
                                <a:latin typeface="Cambria Math"/>
                                <a:cs typeface="Kalpurush" pitchFamily="2" charset="0"/>
                              </a:rPr>
                            </m:ctrlPr>
                          </m:sSubPr>
                          <m:e>
                            <m:r>
                              <a:rPr lang="en-US" sz="2400" i="1">
                                <a:solidFill>
                                  <a:srgbClr val="0070C0"/>
                                </a:solidFill>
                                <a:latin typeface="Cambria Math"/>
                                <a:cs typeface="Kalpurush" pitchFamily="2" charset="0"/>
                              </a:rPr>
                              <m:t>𝑉</m:t>
                            </m:r>
                          </m:e>
                          <m:sub>
                            <m:r>
                              <a:rPr lang="en-US" sz="2400" i="1">
                                <a:solidFill>
                                  <a:srgbClr val="0070C0"/>
                                </a:solidFill>
                                <a:latin typeface="Cambria Math"/>
                                <a:cs typeface="Kalpurush" pitchFamily="2" charset="0"/>
                              </a:rPr>
                              <m:t>2</m:t>
                            </m:r>
                          </m:sub>
                        </m:sSub>
                      </m:num>
                      <m:den>
                        <m:r>
                          <a:rPr lang="en-US" sz="2400" i="1">
                            <a:solidFill>
                              <a:srgbClr val="0070C0"/>
                            </a:solidFill>
                            <a:latin typeface="Cambria Math"/>
                            <a:cs typeface="Kalpurush" pitchFamily="2" charset="0"/>
                          </a:rPr>
                          <m:t>𝑅</m:t>
                        </m:r>
                      </m:den>
                    </m:f>
                  </m:oMath>
                </a14:m>
                <a:r>
                  <a:rPr lang="en-IN" sz="2400" dirty="0">
                    <a:solidFill>
                      <a:srgbClr val="0070C0"/>
                    </a:solidFill>
                    <a:latin typeface="Kalpurush" pitchFamily="2" charset="0"/>
                    <a:cs typeface="Kalpurush" pitchFamily="2" charset="0"/>
                  </a:rPr>
                  <a:t> </a:t>
                </a:r>
                <a:r>
                  <a:rPr lang="en-IN" sz="2400" dirty="0" smtClean="0">
                    <a:solidFill>
                      <a:srgbClr val="0070C0"/>
                    </a:solidFill>
                    <a:latin typeface="Kalpurush" pitchFamily="2" charset="0"/>
                    <a:cs typeface="Kalpurush" pitchFamily="2" charset="0"/>
                  </a:rPr>
                  <a:t>…….. (2)</a:t>
                </a:r>
              </a:p>
              <a:p>
                <a:pPr>
                  <a:spcAft>
                    <a:spcPts val="1200"/>
                  </a:spcAft>
                </a:pPr>
                <a:r>
                  <a:rPr lang="as-IN" sz="2000" dirty="0" smtClean="0">
                    <a:solidFill>
                      <a:srgbClr val="0070C0"/>
                    </a:solidFill>
                    <a:latin typeface="Kalpurush" pitchFamily="2" charset="0"/>
                    <a:cs typeface="Kalpurush" pitchFamily="2" charset="0"/>
                  </a:rPr>
                  <a:t>কোনো </a:t>
                </a:r>
                <a:r>
                  <a:rPr lang="as-IN" sz="2000" dirty="0">
                    <a:solidFill>
                      <a:srgbClr val="0070C0"/>
                    </a:solidFill>
                    <a:latin typeface="Kalpurush" pitchFamily="2" charset="0"/>
                    <a:cs typeface="Kalpurush" pitchFamily="2" charset="0"/>
                  </a:rPr>
                  <a:t>পরিবাহীর দুই প্রান্তে বিভবপ্রভেদ না থাকলে যেমন তড়িৎপ্রবাহ হয় না তেমনই কোনো ফলকের </a:t>
                </a:r>
                <a:r>
                  <a:rPr lang="as-IN" sz="2000" dirty="0" smtClean="0">
                    <a:solidFill>
                      <a:srgbClr val="0070C0"/>
                    </a:solidFill>
                    <a:latin typeface="Kalpurush" pitchFamily="2" charset="0"/>
                    <a:cs typeface="Kalpurush" pitchFamily="2" charset="0"/>
                  </a:rPr>
                  <a:t>দুই</a:t>
                </a:r>
                <a:r>
                  <a:rPr lang="en-US" sz="2000" dirty="0" smtClean="0">
                    <a:solidFill>
                      <a:srgbClr val="0070C0"/>
                    </a:solidFill>
                    <a:latin typeface="Kalpurush" pitchFamily="2" charset="0"/>
                    <a:cs typeface="Kalpurush" pitchFamily="2" charset="0"/>
                  </a:rPr>
                  <a:t> </a:t>
                </a:r>
                <a:r>
                  <a:rPr lang="as-IN" sz="2000" dirty="0" smtClean="0">
                    <a:solidFill>
                      <a:srgbClr val="0070C0"/>
                    </a:solidFill>
                    <a:latin typeface="Kalpurush" pitchFamily="2" charset="0"/>
                    <a:cs typeface="Kalpurush" pitchFamily="2" charset="0"/>
                  </a:rPr>
                  <a:t>বিপরীত </a:t>
                </a:r>
                <a:r>
                  <a:rPr lang="as-IN" sz="2000" dirty="0">
                    <a:solidFill>
                      <a:srgbClr val="0070C0"/>
                    </a:solidFill>
                    <a:latin typeface="Kalpurush" pitchFamily="2" charset="0"/>
                    <a:cs typeface="Kalpurush" pitchFamily="2" charset="0"/>
                  </a:rPr>
                  <a:t>পৃষ্ঠের মধ্যে তাপমাত্রার পার্থক্য না থাকলে তাপের পরিবহণ হয় না। </a:t>
                </a:r>
                <a:r>
                  <a:rPr lang="as-IN" sz="2000" dirty="0" smtClean="0">
                    <a:solidFill>
                      <a:srgbClr val="0070C0"/>
                    </a:solidFill>
                    <a:latin typeface="Kalpurush" pitchFamily="2" charset="0"/>
                    <a:cs typeface="Kalpurush" pitchFamily="2" charset="0"/>
                  </a:rPr>
                  <a:t>তাই </a:t>
                </a:r>
                <a:r>
                  <a:rPr lang="as-IN" sz="2000" dirty="0">
                    <a:solidFill>
                      <a:srgbClr val="0070C0"/>
                    </a:solidFill>
                    <a:latin typeface="Kalpurush" pitchFamily="2" charset="0"/>
                    <a:cs typeface="Kalpurush" pitchFamily="2" charset="0"/>
                  </a:rPr>
                  <a:t>(1) নং ও (2) নং সমীকরণ তুলনা করে বলা যায়, রাশিটি পরিবাহীর রোধের সমতুল্য। এই কারণে </a:t>
                </a:r>
                <a14:m>
                  <m:oMath xmlns:m="http://schemas.openxmlformats.org/officeDocument/2006/math">
                    <m:f>
                      <m:fPr>
                        <m:ctrlPr>
                          <a:rPr lang="en-US" sz="2000" i="1">
                            <a:solidFill>
                              <a:srgbClr val="0070C0"/>
                            </a:solidFill>
                            <a:latin typeface="Cambria Math"/>
                            <a:ea typeface="Cambria Math"/>
                            <a:cs typeface="Kalpurush" pitchFamily="2" charset="0"/>
                          </a:rPr>
                        </m:ctrlPr>
                      </m:fPr>
                      <m:num>
                        <m:r>
                          <a:rPr lang="en-US" sz="2000" i="1">
                            <a:solidFill>
                              <a:srgbClr val="0070C0"/>
                            </a:solidFill>
                            <a:latin typeface="Cambria Math"/>
                            <a:ea typeface="Cambria Math"/>
                            <a:cs typeface="Kalpurush" pitchFamily="2" charset="0"/>
                          </a:rPr>
                          <m:t>𝑑</m:t>
                        </m:r>
                      </m:num>
                      <m:den>
                        <m:r>
                          <a:rPr lang="en-US" sz="2000" i="1">
                            <a:solidFill>
                              <a:srgbClr val="0070C0"/>
                            </a:solidFill>
                            <a:latin typeface="Cambria Math"/>
                            <a:ea typeface="Cambria Math"/>
                            <a:cs typeface="Kalpurush" pitchFamily="2" charset="0"/>
                          </a:rPr>
                          <m:t>𝑘𝐴</m:t>
                        </m:r>
                      </m:den>
                    </m:f>
                  </m:oMath>
                </a14:m>
                <a:r>
                  <a:rPr lang="en-US" sz="2000" dirty="0" smtClean="0">
                    <a:solidFill>
                      <a:srgbClr val="0070C0"/>
                    </a:solidFill>
                    <a:latin typeface="Kalpurush" pitchFamily="2" charset="0"/>
                    <a:cs typeface="Kalpurush" pitchFamily="2" charset="0"/>
                  </a:rPr>
                  <a:t> </a:t>
                </a:r>
                <a:r>
                  <a:rPr lang="as-IN" sz="2000" dirty="0" smtClean="0">
                    <a:solidFill>
                      <a:srgbClr val="0070C0"/>
                    </a:solidFill>
                    <a:latin typeface="Kalpurush" pitchFamily="2" charset="0"/>
                    <a:cs typeface="Kalpurush" pitchFamily="2" charset="0"/>
                  </a:rPr>
                  <a:t>রাশিটিকে </a:t>
                </a:r>
                <a:r>
                  <a:rPr lang="as-IN" sz="2400" dirty="0">
                    <a:solidFill>
                      <a:srgbClr val="0070C0"/>
                    </a:solidFill>
                    <a:latin typeface="Kalpurush" pitchFamily="2" charset="0"/>
                    <a:cs typeface="Kalpurush" pitchFamily="2" charset="0"/>
                  </a:rPr>
                  <a:t>তাপীয় রোধ (</a:t>
                </a:r>
                <a14:m>
                  <m:oMath xmlns:m="http://schemas.openxmlformats.org/officeDocument/2006/math">
                    <m:sSub>
                      <m:sSubPr>
                        <m:ctrlPr>
                          <a:rPr lang="en-US" sz="2400" b="0" i="1" dirty="0" smtClean="0">
                            <a:solidFill>
                              <a:srgbClr val="0070C0"/>
                            </a:solidFill>
                            <a:latin typeface="Cambria Math"/>
                            <a:cs typeface="Kalpurush" pitchFamily="2" charset="0"/>
                          </a:rPr>
                        </m:ctrlPr>
                      </m:sSubPr>
                      <m:e>
                        <m:r>
                          <a:rPr lang="en-IN" sz="2400" i="1" dirty="0" smtClean="0">
                            <a:solidFill>
                              <a:srgbClr val="0070C0"/>
                            </a:solidFill>
                            <a:latin typeface="Cambria Math"/>
                            <a:cs typeface="Kalpurush" pitchFamily="2" charset="0"/>
                          </a:rPr>
                          <m:t>𝑅</m:t>
                        </m:r>
                      </m:e>
                      <m:sub>
                        <m:r>
                          <a:rPr lang="en-US" sz="2400" b="0" i="1" dirty="0" smtClean="0">
                            <a:solidFill>
                              <a:srgbClr val="0070C0"/>
                            </a:solidFill>
                            <a:latin typeface="Cambria Math"/>
                            <a:cs typeface="Kalpurush" pitchFamily="2" charset="0"/>
                          </a:rPr>
                          <m:t>𝑇</m:t>
                        </m:r>
                      </m:sub>
                    </m:sSub>
                  </m:oMath>
                </a14:m>
                <a:r>
                  <a:rPr lang="en-IN" sz="2400" dirty="0">
                    <a:solidFill>
                      <a:srgbClr val="0070C0"/>
                    </a:solidFill>
                    <a:latin typeface="Kalpurush" pitchFamily="2" charset="0"/>
                    <a:cs typeface="Kalpurush" pitchFamily="2" charset="0"/>
                  </a:rPr>
                  <a:t>) </a:t>
                </a:r>
                <a:r>
                  <a:rPr lang="as-IN" sz="2000" dirty="0">
                    <a:solidFill>
                      <a:srgbClr val="0070C0"/>
                    </a:solidFill>
                    <a:latin typeface="Kalpurush" pitchFamily="2" charset="0"/>
                    <a:cs typeface="Kalpurush" pitchFamily="2" charset="0"/>
                  </a:rPr>
                  <a:t>বলা হয়</a:t>
                </a:r>
                <a:r>
                  <a:rPr lang="as-IN" sz="2000" dirty="0" smtClean="0">
                    <a:solidFill>
                      <a:srgbClr val="0070C0"/>
                    </a:solidFill>
                    <a:latin typeface="Kalpurush" pitchFamily="2" charset="0"/>
                    <a:cs typeface="Kalpurush" pitchFamily="2" charset="0"/>
                  </a:rPr>
                  <a:t>।</a:t>
                </a:r>
                <a:endParaRPr lang="as-IN" sz="2400" dirty="0">
                  <a:solidFill>
                    <a:srgbClr val="0070C0"/>
                  </a:solidFill>
                  <a:latin typeface="Kalpurush" pitchFamily="2" charset="0"/>
                  <a:cs typeface="Kalpurush"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066800"/>
                <a:ext cx="8686800" cy="5680145"/>
              </a:xfrm>
              <a:prstGeom prst="rect">
                <a:avLst/>
              </a:prstGeom>
              <a:blipFill rotWithShape="1">
                <a:blip r:embed="rId2"/>
                <a:stretch>
                  <a:fillRect l="-1123" t="-751" r="-2105" b="-1073"/>
                </a:stretch>
              </a:blipFill>
            </p:spPr>
            <p:txBody>
              <a:bodyPr/>
              <a:lstStyle/>
              <a:p>
                <a:r>
                  <a:rPr lang="en-IN">
                    <a:noFill/>
                  </a:rPr>
                  <a:t> </a:t>
                </a:r>
              </a:p>
            </p:txBody>
          </p:sp>
        </mc:Fallback>
      </mc:AlternateContent>
    </p:spTree>
    <p:extLst>
      <p:ext uri="{BB962C8B-B14F-4D97-AF65-F5344CB8AC3E}">
        <p14:creationId xmlns:p14="http://schemas.microsoft.com/office/powerpoint/2010/main" val="16486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কঠিন পদার্থের তাপীয় প্রসারণ</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135082"/>
            <a:ext cx="8686800" cy="5262979"/>
          </a:xfrm>
          <a:prstGeom prst="rect">
            <a:avLst/>
          </a:prstGeom>
          <a:noFill/>
        </p:spPr>
        <p:txBody>
          <a:bodyPr wrap="square" rtlCol="0">
            <a:spAutoFit/>
          </a:bodyPr>
          <a:lstStyle/>
          <a:p>
            <a:r>
              <a:rPr lang="as-IN" sz="2800" b="1" dirty="0" smtClean="0">
                <a:solidFill>
                  <a:srgbClr val="00B050"/>
                </a:solidFill>
                <a:latin typeface="Kalpurush" pitchFamily="2" charset="0"/>
                <a:cs typeface="Kalpurush" pitchFamily="2" charset="0"/>
              </a:rPr>
              <a:t>রৈখিক </a:t>
            </a:r>
            <a:r>
              <a:rPr lang="as-IN" sz="2800" b="1" dirty="0">
                <a:solidFill>
                  <a:srgbClr val="00B050"/>
                </a:solidFill>
                <a:latin typeface="Kalpurush" pitchFamily="2" charset="0"/>
                <a:cs typeface="Kalpurush" pitchFamily="2" charset="0"/>
              </a:rPr>
              <a:t>প্রসারণ বা দৈর্ঘ্য প্রসারণ : </a:t>
            </a:r>
            <a:r>
              <a:rPr lang="as-IN" sz="2800" dirty="0">
                <a:solidFill>
                  <a:srgbClr val="0070C0"/>
                </a:solidFill>
                <a:latin typeface="Kalpurush" pitchFamily="2" charset="0"/>
                <a:cs typeface="Kalpurush" pitchFamily="2" charset="0"/>
              </a:rPr>
              <a:t>তাপমাত্রা বৃদ্ধিতে কঠিন পদার্থের যে-কোনো একদিকের দৈর্ঘ্য বৃদ্ধি পাওয়া।</a:t>
            </a:r>
          </a:p>
          <a:p>
            <a:endParaRPr lang="en-US" sz="2800" b="1" dirty="0" smtClean="0">
              <a:solidFill>
                <a:srgbClr val="00B050"/>
              </a:solidFill>
              <a:latin typeface="Kalpurush" pitchFamily="2" charset="0"/>
              <a:cs typeface="Kalpurush" pitchFamily="2" charset="0"/>
            </a:endParaRPr>
          </a:p>
          <a:p>
            <a:r>
              <a:rPr lang="as-IN" sz="2800" b="1" dirty="0" smtClean="0">
                <a:solidFill>
                  <a:srgbClr val="00B050"/>
                </a:solidFill>
                <a:latin typeface="Kalpurush" pitchFamily="2" charset="0"/>
                <a:cs typeface="Kalpurush" pitchFamily="2" charset="0"/>
              </a:rPr>
              <a:t>ক্ষেত্র </a:t>
            </a:r>
            <a:r>
              <a:rPr lang="as-IN" sz="2800" b="1" dirty="0">
                <a:solidFill>
                  <a:srgbClr val="00B050"/>
                </a:solidFill>
                <a:latin typeface="Kalpurush" pitchFamily="2" charset="0"/>
                <a:cs typeface="Kalpurush" pitchFamily="2" charset="0"/>
              </a:rPr>
              <a:t>প্রসারণ : </a:t>
            </a:r>
            <a:r>
              <a:rPr lang="as-IN" sz="2800" dirty="0">
                <a:solidFill>
                  <a:srgbClr val="0070C0"/>
                </a:solidFill>
                <a:latin typeface="Kalpurush" pitchFamily="2" charset="0"/>
                <a:cs typeface="Kalpurush" pitchFamily="2" charset="0"/>
              </a:rPr>
              <a:t>তাপমাত্রা বৃদ্ধিতে কঠিন পদার্থের পৃষ্ঠতলের ক্ষেত্রফল বৃদ্ধি পাওয়া।</a:t>
            </a:r>
          </a:p>
          <a:p>
            <a:endParaRPr lang="en-US" sz="2800" b="1" dirty="0" smtClean="0">
              <a:solidFill>
                <a:srgbClr val="00B050"/>
              </a:solidFill>
              <a:latin typeface="Kalpurush" pitchFamily="2" charset="0"/>
              <a:cs typeface="Kalpurush" pitchFamily="2" charset="0"/>
            </a:endParaRPr>
          </a:p>
          <a:p>
            <a:r>
              <a:rPr lang="as-IN" sz="2800" b="1" dirty="0" smtClean="0">
                <a:solidFill>
                  <a:srgbClr val="00B050"/>
                </a:solidFill>
                <a:latin typeface="Kalpurush" pitchFamily="2" charset="0"/>
                <a:cs typeface="Kalpurush" pitchFamily="2" charset="0"/>
              </a:rPr>
              <a:t>আয়তন </a:t>
            </a:r>
            <a:r>
              <a:rPr lang="as-IN" sz="2800" b="1" dirty="0">
                <a:solidFill>
                  <a:srgbClr val="00B050"/>
                </a:solidFill>
                <a:latin typeface="Kalpurush" pitchFamily="2" charset="0"/>
                <a:cs typeface="Kalpurush" pitchFamily="2" charset="0"/>
              </a:rPr>
              <a:t>প্রসারণ : </a:t>
            </a:r>
            <a:r>
              <a:rPr lang="as-IN" sz="2800" dirty="0">
                <a:solidFill>
                  <a:srgbClr val="0070C0"/>
                </a:solidFill>
                <a:latin typeface="Kalpurush" pitchFamily="2" charset="0"/>
                <a:cs typeface="Kalpurush" pitchFamily="2" charset="0"/>
              </a:rPr>
              <a:t>তাপমাত্রা বৃদ্ধিতে কঠিন পদার্থের আয়তন বৃদ্ধি পাওয়া।</a:t>
            </a:r>
          </a:p>
          <a:p>
            <a:endParaRPr lang="en-US" sz="2800" b="1" dirty="0" smtClean="0">
              <a:solidFill>
                <a:srgbClr val="00B050"/>
              </a:solidFill>
              <a:latin typeface="Kalpurush" pitchFamily="2" charset="0"/>
              <a:cs typeface="Kalpurush" pitchFamily="2" charset="0"/>
            </a:endParaRPr>
          </a:p>
          <a:p>
            <a:r>
              <a:rPr lang="as-IN" sz="2800" b="1" dirty="0" smtClean="0">
                <a:solidFill>
                  <a:srgbClr val="00B050"/>
                </a:solidFill>
                <a:latin typeface="Kalpurush" pitchFamily="2" charset="0"/>
                <a:cs typeface="Kalpurush" pitchFamily="2" charset="0"/>
              </a:rPr>
              <a:t>ব্যতিক্রমী ঘটনা</a:t>
            </a:r>
            <a:r>
              <a:rPr lang="en-US" sz="2800" b="1" dirty="0" smtClean="0">
                <a:solidFill>
                  <a:srgbClr val="00B050"/>
                </a:solidFill>
                <a:latin typeface="Kalpurush" pitchFamily="2" charset="0"/>
                <a:cs typeface="Kalpurush" pitchFamily="2" charset="0"/>
              </a:rPr>
              <a:t> : </a:t>
            </a:r>
            <a:endParaRPr lang="as-IN" sz="2800" b="1" dirty="0">
              <a:solidFill>
                <a:srgbClr val="00B050"/>
              </a:solidFill>
              <a:latin typeface="Kalpurush" pitchFamily="2" charset="0"/>
              <a:cs typeface="Kalpurush" pitchFamily="2" charset="0"/>
            </a:endParaRPr>
          </a:p>
          <a:p>
            <a:pPr marL="514350" indent="-514350">
              <a:buFont typeface="+mj-lt"/>
              <a:buAutoNum type="arabicParenR"/>
            </a:pPr>
            <a:r>
              <a:rPr lang="as-IN" sz="2800" dirty="0" smtClean="0">
                <a:solidFill>
                  <a:srgbClr val="0070C0"/>
                </a:solidFill>
                <a:latin typeface="Kalpurush" pitchFamily="2" charset="0"/>
                <a:cs typeface="Kalpurush" pitchFamily="2" charset="0"/>
              </a:rPr>
              <a:t>ইনভার </a:t>
            </a:r>
            <a:r>
              <a:rPr lang="as-IN" sz="2800" dirty="0">
                <a:solidFill>
                  <a:srgbClr val="0070C0"/>
                </a:solidFill>
                <a:latin typeface="Kalpurush" pitchFamily="2" charset="0"/>
                <a:cs typeface="Kalpurush" pitchFamily="2" charset="0"/>
              </a:rPr>
              <a:t>(</a:t>
            </a:r>
            <a:r>
              <a:rPr lang="en-IN" sz="2800" dirty="0" smtClean="0">
                <a:solidFill>
                  <a:srgbClr val="0070C0"/>
                </a:solidFill>
                <a:latin typeface="Kalpurush" pitchFamily="2" charset="0"/>
                <a:cs typeface="Kalpurush" pitchFamily="2" charset="0"/>
              </a:rPr>
              <a:t>Fe + </a:t>
            </a:r>
            <a:r>
              <a:rPr lang="en-IN" sz="2800" dirty="0">
                <a:solidFill>
                  <a:srgbClr val="0070C0"/>
                </a:solidFill>
                <a:latin typeface="Kalpurush" pitchFamily="2" charset="0"/>
                <a:cs typeface="Kalpurush" pitchFamily="2" charset="0"/>
              </a:rPr>
              <a:t>Ni)-</a:t>
            </a:r>
            <a:r>
              <a:rPr lang="as-IN" sz="2800" dirty="0">
                <a:solidFill>
                  <a:srgbClr val="0070C0"/>
                </a:solidFill>
                <a:latin typeface="Kalpurush" pitchFamily="2" charset="0"/>
                <a:cs typeface="Kalpurush" pitchFamily="2" charset="0"/>
              </a:rPr>
              <a:t>এর তাপীয় প্রসারণ নগণ্য।</a:t>
            </a:r>
          </a:p>
          <a:p>
            <a:pPr marL="514350" indent="-514350">
              <a:buFont typeface="+mj-lt"/>
              <a:buAutoNum type="arabicParenR"/>
            </a:pPr>
            <a:r>
              <a:rPr lang="as-IN" sz="2800" dirty="0" smtClean="0">
                <a:solidFill>
                  <a:srgbClr val="0070C0"/>
                </a:solidFill>
                <a:latin typeface="Kalpurush" pitchFamily="2" charset="0"/>
                <a:cs typeface="Kalpurush" pitchFamily="2" charset="0"/>
              </a:rPr>
              <a:t>প্রসারিত </a:t>
            </a:r>
            <a:r>
              <a:rPr lang="as-IN" sz="2800" dirty="0">
                <a:solidFill>
                  <a:srgbClr val="0070C0"/>
                </a:solidFill>
                <a:latin typeface="Kalpurush" pitchFamily="2" charset="0"/>
                <a:cs typeface="Kalpurush" pitchFamily="2" charset="0"/>
              </a:rPr>
              <a:t>রবার ব্যান্ডকে উত্তপ্ত করলে সেটি সংকুচিত হয়।</a:t>
            </a:r>
          </a:p>
        </p:txBody>
      </p:sp>
    </p:spTree>
    <p:extLst>
      <p:ext uri="{BB962C8B-B14F-4D97-AF65-F5344CB8AC3E}">
        <p14:creationId xmlns:p14="http://schemas.microsoft.com/office/powerpoint/2010/main" val="25195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arn(inVertical)">
                                      <p:cBhvr>
                                        <p:cTn id="30" dur="500"/>
                                        <p:tgtEl>
                                          <p:spTgt spid="4">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arn(inVertical)">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দৈনন্দিন </a:t>
            </a:r>
            <a:r>
              <a:rPr lang="as-IN" sz="3200" u="sng" dirty="0" smtClean="0">
                <a:solidFill>
                  <a:srgbClr val="FF0000"/>
                </a:solidFill>
                <a:latin typeface="Kalpurush" pitchFamily="2" charset="0"/>
                <a:cs typeface="Kalpurush" pitchFamily="2" charset="0"/>
              </a:rPr>
              <a:t>অভিজ্ঞতার </a:t>
            </a:r>
            <a:r>
              <a:rPr lang="as-IN" sz="3200" u="sng" dirty="0">
                <a:solidFill>
                  <a:srgbClr val="FF0000"/>
                </a:solidFill>
                <a:latin typeface="Kalpurush" pitchFamily="2" charset="0"/>
                <a:cs typeface="Kalpurush" pitchFamily="2" charset="0"/>
              </a:rPr>
              <a:t>আলোকে কঠিন পদার্থের প্রসারণ</a:t>
            </a:r>
          </a:p>
        </p:txBody>
      </p:sp>
      <p:sp>
        <p:nvSpPr>
          <p:cNvPr id="4" name="TextBox 3"/>
          <p:cNvSpPr txBox="1"/>
          <p:nvPr/>
        </p:nvSpPr>
        <p:spPr>
          <a:xfrm>
            <a:off x="228600" y="1105555"/>
            <a:ext cx="8686800" cy="5447645"/>
          </a:xfrm>
          <a:prstGeom prst="rect">
            <a:avLst/>
          </a:prstGeom>
          <a:noFill/>
        </p:spPr>
        <p:txBody>
          <a:bodyPr wrap="square" rtlCol="0">
            <a:spAutoFit/>
          </a:bodyPr>
          <a:lstStyle/>
          <a:p>
            <a:r>
              <a:rPr lang="en-IN" sz="2800" dirty="0">
                <a:solidFill>
                  <a:srgbClr val="0070C0"/>
                </a:solidFill>
                <a:latin typeface="Kalpurush" pitchFamily="2" charset="0"/>
                <a:cs typeface="Kalpurush" pitchFamily="2" charset="0"/>
              </a:rPr>
              <a:t>(i) </a:t>
            </a:r>
            <a:r>
              <a:rPr lang="as-IN" sz="2800" dirty="0">
                <a:solidFill>
                  <a:srgbClr val="00B050"/>
                </a:solidFill>
                <a:latin typeface="Kalpurush" pitchFamily="2" charset="0"/>
                <a:cs typeface="Kalpurush" pitchFamily="2" charset="0"/>
              </a:rPr>
              <a:t>কাচের শিশির মুখে ধাতব ছিপি খুব জোরে এঁটে গেলে ছিপি খোলার সময় শিশির মুখটি উত্তপ্ত করা হয়।</a:t>
            </a:r>
            <a:r>
              <a:rPr lang="as-IN" sz="2800" dirty="0">
                <a:solidFill>
                  <a:srgbClr val="0070C0"/>
                </a:solidFill>
                <a:latin typeface="Kalpurush" pitchFamily="2" charset="0"/>
                <a:cs typeface="Kalpurush" pitchFamily="2" charset="0"/>
              </a:rPr>
              <a:t> ছিপিটি উত্তপ্ত হয়ে প্রসারিত হয়; ফলে আলগা হয়ে যায় এবং সহজে খোলা যায়। </a:t>
            </a:r>
          </a:p>
          <a:p>
            <a:endParaRPr lang="en-US" sz="2000" dirty="0" smtClean="0">
              <a:solidFill>
                <a:srgbClr val="0070C0"/>
              </a:solidFill>
              <a:latin typeface="Kalpurush" pitchFamily="2" charset="0"/>
              <a:cs typeface="Kalpurush" pitchFamily="2" charset="0"/>
            </a:endParaRPr>
          </a:p>
          <a:p>
            <a:r>
              <a:rPr lang="as-IN" sz="2800" dirty="0" smtClean="0">
                <a:solidFill>
                  <a:srgbClr val="0070C0"/>
                </a:solidFill>
                <a:latin typeface="Kalpurush" pitchFamily="2" charset="0"/>
                <a:cs typeface="Kalpurush" pitchFamily="2" charset="0"/>
              </a:rPr>
              <a:t>(</a:t>
            </a:r>
            <a:r>
              <a:rPr lang="en-IN" sz="2800" dirty="0">
                <a:solidFill>
                  <a:srgbClr val="0070C0"/>
                </a:solidFill>
                <a:latin typeface="Kalpurush" pitchFamily="2" charset="0"/>
                <a:cs typeface="Kalpurush" pitchFamily="2" charset="0"/>
              </a:rPr>
              <a:t>ii) </a:t>
            </a:r>
            <a:r>
              <a:rPr lang="as-IN" sz="2800" b="1" dirty="0">
                <a:solidFill>
                  <a:srgbClr val="00B050"/>
                </a:solidFill>
                <a:latin typeface="Kalpurush" pitchFamily="2" charset="0"/>
                <a:cs typeface="Kalpurush" pitchFamily="2" charset="0"/>
              </a:rPr>
              <a:t>অগ্নিসংকেত যন্ত্রে </a:t>
            </a:r>
            <a:r>
              <a:rPr lang="as-IN" sz="2800" b="1" dirty="0" smtClean="0">
                <a:solidFill>
                  <a:srgbClr val="00B050"/>
                </a:solidFill>
                <a:latin typeface="Kalpurush" pitchFamily="2" charset="0"/>
                <a:cs typeface="Kalpurush" pitchFamily="2" charset="0"/>
              </a:rPr>
              <a:t>(</a:t>
            </a:r>
            <a:r>
              <a:rPr lang="en-IN" sz="2800" b="1" dirty="0" smtClean="0">
                <a:solidFill>
                  <a:srgbClr val="00B050"/>
                </a:solidFill>
                <a:latin typeface="Kalpurush" pitchFamily="2" charset="0"/>
                <a:cs typeface="Kalpurush" pitchFamily="2" charset="0"/>
              </a:rPr>
              <a:t>Fire Alarm) : </a:t>
            </a:r>
            <a:r>
              <a:rPr lang="as-IN" sz="2800" dirty="0" smtClean="0">
                <a:solidFill>
                  <a:srgbClr val="0070C0"/>
                </a:solidFill>
                <a:latin typeface="Kalpurush" pitchFamily="2" charset="0"/>
                <a:cs typeface="Kalpurush" pitchFamily="2" charset="0"/>
              </a:rPr>
              <a:t>তড়িৎবর্তনীতে </a:t>
            </a:r>
            <a:r>
              <a:rPr lang="as-IN" sz="2800" dirty="0">
                <a:solidFill>
                  <a:srgbClr val="0070C0"/>
                </a:solidFill>
                <a:latin typeface="Kalpurush" pitchFamily="2" charset="0"/>
                <a:cs typeface="Kalpurush" pitchFamily="2" charset="0"/>
              </a:rPr>
              <a:t>একটি দ্বিধাতব পাত </a:t>
            </a:r>
            <a:r>
              <a:rPr lang="as-IN" sz="2800" dirty="0" smtClean="0">
                <a:solidFill>
                  <a:srgbClr val="0070C0"/>
                </a:solidFill>
                <a:latin typeface="Kalpurush" pitchFamily="2" charset="0"/>
                <a:cs typeface="Kalpurush" pitchFamily="2" charset="0"/>
              </a:rPr>
              <a:t>থাকে</a:t>
            </a:r>
            <a:r>
              <a:rPr lang="as-IN" sz="2800" dirty="0">
                <a:solidFill>
                  <a:srgbClr val="0070C0"/>
                </a:solidFill>
                <a:latin typeface="Kalpurush" pitchFamily="2" charset="0"/>
                <a:cs typeface="Kalpurush" pitchFamily="2" charset="0"/>
              </a:rPr>
              <a:t>। কাছাকাছি কোথাও আগুন লাগলে দ্বিধাতব পাতটি উত্তপ্ত হয়ে বেঁকে গিয়ে তড়িৎবর্তনী যুক্ত করে, ফলে কলিং বেল বাজতে থাকে এবং মানুষ সতর্ক হয়ে যায়। </a:t>
            </a:r>
          </a:p>
          <a:p>
            <a:endParaRPr lang="en-US" sz="2000" dirty="0" smtClean="0">
              <a:solidFill>
                <a:srgbClr val="0070C0"/>
              </a:solidFill>
              <a:latin typeface="Kalpurush" pitchFamily="2" charset="0"/>
              <a:cs typeface="Kalpurush" pitchFamily="2" charset="0"/>
            </a:endParaRPr>
          </a:p>
          <a:p>
            <a:r>
              <a:rPr lang="as-IN" sz="2800" dirty="0" smtClean="0">
                <a:solidFill>
                  <a:srgbClr val="0070C0"/>
                </a:solidFill>
                <a:latin typeface="Kalpurush" pitchFamily="2" charset="0"/>
                <a:cs typeface="Kalpurush" pitchFamily="2" charset="0"/>
              </a:rPr>
              <a:t>(</a:t>
            </a:r>
            <a:r>
              <a:rPr lang="en-IN" sz="2800" dirty="0">
                <a:solidFill>
                  <a:srgbClr val="0070C0"/>
                </a:solidFill>
                <a:latin typeface="Kalpurush" pitchFamily="2" charset="0"/>
                <a:cs typeface="Kalpurush" pitchFamily="2" charset="0"/>
              </a:rPr>
              <a:t>iii) </a:t>
            </a:r>
            <a:r>
              <a:rPr lang="as-IN" sz="2800" b="1" dirty="0">
                <a:solidFill>
                  <a:srgbClr val="00B050"/>
                </a:solidFill>
                <a:latin typeface="Kalpurush" pitchFamily="2" charset="0"/>
                <a:cs typeface="Kalpurush" pitchFamily="2" charset="0"/>
              </a:rPr>
              <a:t>গোরুর গাড়ি বা ঠেলা গাড়ির চাকায় লোহার বেড় পরাবার সময় </a:t>
            </a:r>
            <a:r>
              <a:rPr lang="as-IN" sz="2800" dirty="0">
                <a:solidFill>
                  <a:srgbClr val="0070C0"/>
                </a:solidFill>
                <a:latin typeface="Kalpurush" pitchFamily="2" charset="0"/>
                <a:cs typeface="Kalpurush" pitchFamily="2" charset="0"/>
              </a:rPr>
              <a:t>চাকার ব্যাসের চেয়ে বেড়ের ব্যাস ছোটো থাকে। বেড়কে উত্তপ্ত করলে সেটি প্রসারিত হয়ে চাকার গায়ে ঠিক এঁটে যায়। পরে বেড়টি ঠান্ডা হলে সেটির সংকোচন হয় এবং চাকার গায়ে দৃঢ়ভাবে আটকে যায়। </a:t>
            </a:r>
          </a:p>
        </p:txBody>
      </p:sp>
    </p:spTree>
    <p:extLst>
      <p:ext uri="{BB962C8B-B14F-4D97-AF65-F5344CB8AC3E}">
        <p14:creationId xmlns:p14="http://schemas.microsoft.com/office/powerpoint/2010/main" val="16451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দৈনন্দিন </a:t>
            </a:r>
            <a:r>
              <a:rPr lang="as-IN" sz="3200" u="sng" dirty="0" smtClean="0">
                <a:solidFill>
                  <a:srgbClr val="FF0000"/>
                </a:solidFill>
                <a:latin typeface="Kalpurush" pitchFamily="2" charset="0"/>
                <a:cs typeface="Kalpurush" pitchFamily="2" charset="0"/>
              </a:rPr>
              <a:t>অভিজ্ঞতার </a:t>
            </a:r>
            <a:r>
              <a:rPr lang="as-IN" sz="3200" u="sng" dirty="0">
                <a:solidFill>
                  <a:srgbClr val="FF0000"/>
                </a:solidFill>
                <a:latin typeface="Kalpurush" pitchFamily="2" charset="0"/>
                <a:cs typeface="Kalpurush" pitchFamily="2" charset="0"/>
              </a:rPr>
              <a:t>আলোকে কঠিন পদার্থের প্রসারণ</a:t>
            </a:r>
          </a:p>
        </p:txBody>
      </p:sp>
      <p:sp>
        <p:nvSpPr>
          <p:cNvPr id="4" name="TextBox 3"/>
          <p:cNvSpPr txBox="1"/>
          <p:nvPr/>
        </p:nvSpPr>
        <p:spPr>
          <a:xfrm>
            <a:off x="228600" y="1137821"/>
            <a:ext cx="8686800" cy="5570756"/>
          </a:xfrm>
          <a:prstGeom prst="rect">
            <a:avLst/>
          </a:prstGeom>
          <a:noFill/>
        </p:spPr>
        <p:txBody>
          <a:bodyPr wrap="square" rtlCol="0">
            <a:spAutoFit/>
          </a:bodyPr>
          <a:lstStyle/>
          <a:p>
            <a:pPr>
              <a:spcAft>
                <a:spcPts val="1200"/>
              </a:spcAft>
            </a:pPr>
            <a:r>
              <a:rPr lang="as-IN" sz="2800" dirty="0" smtClean="0">
                <a:solidFill>
                  <a:srgbClr val="0070C0"/>
                </a:solidFill>
                <a:latin typeface="Kalpurush" pitchFamily="2" charset="0"/>
                <a:cs typeface="Kalpurush" pitchFamily="2" charset="0"/>
              </a:rPr>
              <a:t>(</a:t>
            </a:r>
            <a:r>
              <a:rPr lang="en-IN" sz="2800" dirty="0">
                <a:solidFill>
                  <a:srgbClr val="0070C0"/>
                </a:solidFill>
                <a:latin typeface="Kalpurush" pitchFamily="2" charset="0"/>
                <a:cs typeface="Kalpurush" pitchFamily="2" charset="0"/>
              </a:rPr>
              <a:t>iv) </a:t>
            </a:r>
            <a:r>
              <a:rPr lang="as-IN" sz="2800" dirty="0">
                <a:solidFill>
                  <a:srgbClr val="00B050"/>
                </a:solidFill>
                <a:latin typeface="Kalpurush" pitchFamily="2" charset="0"/>
                <a:cs typeface="Kalpurush" pitchFamily="2" charset="0"/>
              </a:rPr>
              <a:t>রেল লাইন পাতার সময় দুটি লাইনের জোড়ের মুখে কিছুটা ফাঁক রাখা হয়।</a:t>
            </a:r>
            <a:r>
              <a:rPr lang="as-IN" sz="2800" dirty="0">
                <a:solidFill>
                  <a:srgbClr val="0070C0"/>
                </a:solidFill>
                <a:latin typeface="Kalpurush" pitchFamily="2" charset="0"/>
                <a:cs typeface="Kalpurush" pitchFamily="2" charset="0"/>
              </a:rPr>
              <a:t> সূর্যের তাপে বা চাকার ঘর্ষণে লোহা উত্তপ্ত হয়ে দৈর্ঘ্যের প্রসারণ হয় এবং ফাঁক ভরাট হয়। ফাঁক না থাকলে লাইন বেঁকে যেত। </a:t>
            </a:r>
          </a:p>
          <a:p>
            <a:pPr>
              <a:spcAft>
                <a:spcPts val="1200"/>
              </a:spcAft>
            </a:pPr>
            <a:r>
              <a:rPr lang="as-IN" sz="2800" dirty="0">
                <a:solidFill>
                  <a:srgbClr val="0070C0"/>
                </a:solidFill>
                <a:latin typeface="Kalpurush" pitchFamily="2" charset="0"/>
                <a:cs typeface="Kalpurush" pitchFamily="2" charset="0"/>
              </a:rPr>
              <a:t>(</a:t>
            </a:r>
            <a:r>
              <a:rPr lang="en-IN" sz="2800" dirty="0">
                <a:solidFill>
                  <a:srgbClr val="0070C0"/>
                </a:solidFill>
                <a:latin typeface="Kalpurush" pitchFamily="2" charset="0"/>
                <a:cs typeface="Kalpurush" pitchFamily="2" charset="0"/>
              </a:rPr>
              <a:t>v) </a:t>
            </a:r>
            <a:r>
              <a:rPr lang="as-IN" sz="2800" dirty="0">
                <a:solidFill>
                  <a:srgbClr val="00B050"/>
                </a:solidFill>
                <a:latin typeface="Kalpurush" pitchFamily="2" charset="0"/>
                <a:cs typeface="Kalpurush" pitchFamily="2" charset="0"/>
              </a:rPr>
              <a:t>পুরু কাচের গ্লাসে গরম জল ঢাললে অনেক সময় গ্লাসটি ফেটে যায়। </a:t>
            </a:r>
            <a:r>
              <a:rPr lang="as-IN" sz="2800" dirty="0">
                <a:solidFill>
                  <a:srgbClr val="0070C0"/>
                </a:solidFill>
                <a:latin typeface="Kalpurush" pitchFamily="2" charset="0"/>
                <a:cs typeface="Kalpurush" pitchFamily="2" charset="0"/>
              </a:rPr>
              <a:t>কারণ উষ্ণতার প্রভাবে গ্লাসটির ভিতরের দেয়াল দ্রুত প্রসারিত হয় কিন্তু কাচ তাপের কুপরিবাহী হওয়ায় বাইরের দেয়াল সমপরিমাণ তাপ পায় না। ফলে খুব কম প্রসারিত হয়। এই অসম প্রসারণের জন্যই গ্লাসটি ফেটে যায়। </a:t>
            </a:r>
          </a:p>
          <a:p>
            <a:pPr>
              <a:spcAft>
                <a:spcPts val="1200"/>
              </a:spcAft>
            </a:pPr>
            <a:r>
              <a:rPr lang="as-IN" sz="2800" dirty="0">
                <a:solidFill>
                  <a:srgbClr val="0070C0"/>
                </a:solidFill>
                <a:latin typeface="Kalpurush" pitchFamily="2" charset="0"/>
                <a:cs typeface="Kalpurush" pitchFamily="2" charset="0"/>
              </a:rPr>
              <a:t>(</a:t>
            </a:r>
            <a:r>
              <a:rPr lang="en-IN" sz="2800" dirty="0">
                <a:solidFill>
                  <a:srgbClr val="0070C0"/>
                </a:solidFill>
                <a:latin typeface="Kalpurush" pitchFamily="2" charset="0"/>
                <a:cs typeface="Kalpurush" pitchFamily="2" charset="0"/>
              </a:rPr>
              <a:t>vi) </a:t>
            </a:r>
            <a:r>
              <a:rPr lang="as-IN" sz="2800" dirty="0">
                <a:solidFill>
                  <a:srgbClr val="00B050"/>
                </a:solidFill>
                <a:latin typeface="Kalpurush" pitchFamily="2" charset="0"/>
                <a:cs typeface="Kalpurush" pitchFamily="2" charset="0"/>
              </a:rPr>
              <a:t>লোহার সেতু তৈরি করার সময় </a:t>
            </a:r>
            <a:r>
              <a:rPr lang="as-IN" sz="2800" dirty="0">
                <a:solidFill>
                  <a:srgbClr val="0070C0"/>
                </a:solidFill>
                <a:latin typeface="Kalpurush" pitchFamily="2" charset="0"/>
                <a:cs typeface="Kalpurush" pitchFamily="2" charset="0"/>
              </a:rPr>
              <a:t>সেতুর এক প্রান্ত দৃঢ়ভাবে গাঁথা থাকে এবং অন্য প্রান্ত রোলারের ওপর থাকে যাতে উত্তপ্ত হয়ে ওই প্রান্ত প্রসারিত হতে পারে। </a:t>
            </a:r>
          </a:p>
        </p:txBody>
      </p:sp>
    </p:spTree>
    <p:extLst>
      <p:ext uri="{BB962C8B-B14F-4D97-AF65-F5344CB8AC3E}">
        <p14:creationId xmlns:p14="http://schemas.microsoft.com/office/powerpoint/2010/main" val="44021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1077218"/>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একই উষ্ণতা পরিবর্তনের ফলে বিভিন্ন কঠিন পদার্থের প্রসারণের পরিমাণ বিভিন্ন হয়</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600200"/>
            <a:ext cx="8686800" cy="1261884"/>
          </a:xfrm>
          <a:prstGeom prst="rect">
            <a:avLst/>
          </a:prstGeom>
          <a:noFill/>
        </p:spPr>
        <p:txBody>
          <a:bodyPr wrap="square" rtlCol="0">
            <a:spAutoFit/>
          </a:bodyPr>
          <a:lstStyle/>
          <a:p>
            <a:pPr>
              <a:spcAft>
                <a:spcPts val="1200"/>
              </a:spcAft>
            </a:pPr>
            <a:r>
              <a:rPr lang="as-IN" sz="2800" b="1" dirty="0" smtClean="0">
                <a:solidFill>
                  <a:srgbClr val="00B050"/>
                </a:solidFill>
                <a:latin typeface="Kalpurush" pitchFamily="2" charset="0"/>
                <a:cs typeface="Kalpurush" pitchFamily="2" charset="0"/>
              </a:rPr>
              <a:t>দ্বিধাতব </a:t>
            </a:r>
            <a:r>
              <a:rPr lang="as-IN" sz="2800" b="1" dirty="0">
                <a:solidFill>
                  <a:srgbClr val="00B050"/>
                </a:solidFill>
                <a:latin typeface="Kalpurush" pitchFamily="2" charset="0"/>
                <a:cs typeface="Kalpurush" pitchFamily="2" charset="0"/>
              </a:rPr>
              <a:t>পাত : </a:t>
            </a:r>
            <a:r>
              <a:rPr lang="as-IN" sz="2400" dirty="0">
                <a:solidFill>
                  <a:srgbClr val="0070C0"/>
                </a:solidFill>
                <a:latin typeface="Kalpurush" pitchFamily="2" charset="0"/>
                <a:cs typeface="Kalpurush" pitchFamily="2" charset="0"/>
              </a:rPr>
              <a:t>সাধারণ উষ্ণতায় সমান দৈর্ঘ্য, প্রস্থ ও বেধ যুক্ত দুটি ভিন্ন ধাতুর পাতকে দৃঢ়ভাবে রিভেট (</a:t>
            </a:r>
            <a:r>
              <a:rPr lang="en-IN" sz="2400" dirty="0">
                <a:solidFill>
                  <a:srgbClr val="0070C0"/>
                </a:solidFill>
                <a:latin typeface="Kalpurush" pitchFamily="2" charset="0"/>
                <a:cs typeface="Kalpurush" pitchFamily="2" charset="0"/>
              </a:rPr>
              <a:t>rivet) </a:t>
            </a:r>
            <a:r>
              <a:rPr lang="as-IN" sz="2400" dirty="0">
                <a:solidFill>
                  <a:srgbClr val="0070C0"/>
                </a:solidFill>
                <a:latin typeface="Kalpurush" pitchFamily="2" charset="0"/>
                <a:cs typeface="Kalpurush" pitchFamily="2" charset="0"/>
              </a:rPr>
              <a:t>করে আটকে দিলে ওই ধাতুযুগ্মকে দ্বিধাতব পাত বলে। </a:t>
            </a:r>
          </a:p>
        </p:txBody>
      </p:sp>
      <p:pic>
        <p:nvPicPr>
          <p:cNvPr id="1026" name="Picture 2" descr="D:\Whatsapp\দ্বিধাতব পাত.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7" y="2468400"/>
            <a:ext cx="2884422" cy="378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2971800"/>
            <a:ext cx="5334000" cy="1569660"/>
          </a:xfrm>
          <a:prstGeom prst="rect">
            <a:avLst/>
          </a:prstGeom>
          <a:noFill/>
        </p:spPr>
        <p:txBody>
          <a:bodyPr wrap="square" rtlCol="0">
            <a:spAutoFit/>
          </a:bodyPr>
          <a:lstStyle/>
          <a:p>
            <a:pPr algn="just">
              <a:spcAft>
                <a:spcPts val="1200"/>
              </a:spcAft>
            </a:pPr>
            <a:r>
              <a:rPr lang="as-IN" sz="2400" dirty="0" smtClean="0">
                <a:solidFill>
                  <a:srgbClr val="00B050"/>
                </a:solidFill>
                <a:latin typeface="Kalpurush" pitchFamily="2" charset="0"/>
                <a:cs typeface="Kalpurush" pitchFamily="2" charset="0"/>
              </a:rPr>
              <a:t>সমভাবে </a:t>
            </a:r>
            <a:r>
              <a:rPr lang="as-IN" sz="2400" dirty="0">
                <a:solidFill>
                  <a:srgbClr val="00B050"/>
                </a:solidFill>
                <a:latin typeface="Kalpurush" pitchFamily="2" charset="0"/>
                <a:cs typeface="Kalpurush" pitchFamily="2" charset="0"/>
              </a:rPr>
              <a:t>উত্তপ্ত করলে </a:t>
            </a:r>
            <a:r>
              <a:rPr lang="as-IN" sz="2400" dirty="0">
                <a:solidFill>
                  <a:srgbClr val="0070C0"/>
                </a:solidFill>
                <a:latin typeface="Kalpurush" pitchFamily="2" charset="0"/>
                <a:cs typeface="Kalpurush" pitchFamily="2" charset="0"/>
              </a:rPr>
              <a:t>পিতলের পাতটি বাঁকের বাইরের দিকে এবং লোহার পাতটি বাঁকের ভিতরের দিকে থাকে। একই উষ্ণতা বৃদ্ধিতে পিতলের দৈর্ঘ্য প্রসারণ লোহার থেকে বেশি। </a:t>
            </a:r>
          </a:p>
        </p:txBody>
      </p:sp>
      <p:sp>
        <p:nvSpPr>
          <p:cNvPr id="7" name="TextBox 6"/>
          <p:cNvSpPr txBox="1"/>
          <p:nvPr/>
        </p:nvSpPr>
        <p:spPr>
          <a:xfrm>
            <a:off x="228600" y="4754940"/>
            <a:ext cx="5334000" cy="1569660"/>
          </a:xfrm>
          <a:prstGeom prst="rect">
            <a:avLst/>
          </a:prstGeom>
          <a:noFill/>
        </p:spPr>
        <p:txBody>
          <a:bodyPr wrap="square" rtlCol="0">
            <a:spAutoFit/>
          </a:bodyPr>
          <a:lstStyle/>
          <a:p>
            <a:pPr algn="just">
              <a:spcAft>
                <a:spcPts val="1200"/>
              </a:spcAft>
            </a:pPr>
            <a:r>
              <a:rPr lang="as-IN" sz="2400" dirty="0" smtClean="0">
                <a:solidFill>
                  <a:srgbClr val="00B050"/>
                </a:solidFill>
                <a:latin typeface="Kalpurush" pitchFamily="2" charset="0"/>
                <a:cs typeface="Kalpurush" pitchFamily="2" charset="0"/>
              </a:rPr>
              <a:t>বরফের </a:t>
            </a:r>
            <a:r>
              <a:rPr lang="as-IN" sz="2400" dirty="0">
                <a:solidFill>
                  <a:srgbClr val="00B050"/>
                </a:solidFill>
                <a:latin typeface="Kalpurush" pitchFamily="2" charset="0"/>
                <a:cs typeface="Kalpurush" pitchFamily="2" charset="0"/>
              </a:rPr>
              <a:t>মধ্যে রাখলে</a:t>
            </a:r>
            <a:r>
              <a:rPr lang="as-IN" sz="2400" dirty="0">
                <a:solidFill>
                  <a:srgbClr val="0070C0"/>
                </a:solidFill>
                <a:latin typeface="Kalpurush" pitchFamily="2" charset="0"/>
                <a:cs typeface="Kalpurush" pitchFamily="2" charset="0"/>
              </a:rPr>
              <a:t> লোহার পাতটি বাঁকের বাইরের দিকে এবং পিতলের পাতটি বাঁকের ভিতরের দিকে থাকে। একই উষ্ণতা হ্রাসে পিতলের দৈর্ঘ্য সংকোচন লোহার থেকে বেশি।</a:t>
            </a:r>
          </a:p>
        </p:txBody>
      </p:sp>
    </p:spTree>
    <p:extLst>
      <p:ext uri="{BB962C8B-B14F-4D97-AF65-F5344CB8AC3E}">
        <p14:creationId xmlns:p14="http://schemas.microsoft.com/office/powerpoint/2010/main" val="39211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দ্বিধাতব </a:t>
            </a:r>
            <a:r>
              <a:rPr lang="as-IN" sz="3200" u="sng" dirty="0" smtClean="0">
                <a:solidFill>
                  <a:srgbClr val="FF0000"/>
                </a:solidFill>
                <a:latin typeface="Kalpurush" pitchFamily="2" charset="0"/>
                <a:cs typeface="Kalpurush" pitchFamily="2" charset="0"/>
              </a:rPr>
              <a:t>পা</a:t>
            </a:r>
            <a:r>
              <a:rPr lang="en-US" sz="3200" u="sng" dirty="0" err="1" smtClean="0">
                <a:solidFill>
                  <a:srgbClr val="FF0000"/>
                </a:solidFill>
                <a:latin typeface="Kalpurush" pitchFamily="2" charset="0"/>
                <a:cs typeface="Kalpurush" pitchFamily="2" charset="0"/>
              </a:rPr>
              <a:t>তের</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ব্যবহার</a:t>
            </a:r>
            <a:r>
              <a:rPr lang="en-US" sz="3200" u="sng" dirty="0" smtClean="0">
                <a:solidFill>
                  <a:srgbClr val="FF0000"/>
                </a:solidFill>
                <a:latin typeface="Kalpurush" pitchFamily="2" charset="0"/>
                <a:cs typeface="Kalpurush" pitchFamily="2" charset="0"/>
              </a:rPr>
              <a:t> </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066800"/>
            <a:ext cx="8686800" cy="3200876"/>
          </a:xfrm>
          <a:prstGeom prst="rect">
            <a:avLst/>
          </a:prstGeom>
          <a:noFill/>
        </p:spPr>
        <p:txBody>
          <a:bodyPr wrap="square" rtlCol="0">
            <a:spAutoFit/>
          </a:bodyPr>
          <a:lstStyle/>
          <a:p>
            <a:pPr algn="just">
              <a:spcAft>
                <a:spcPts val="1200"/>
              </a:spcAft>
            </a:pPr>
            <a:r>
              <a:rPr lang="en-US" sz="2400" dirty="0" smtClean="0">
                <a:solidFill>
                  <a:srgbClr val="0070C0"/>
                </a:solidFill>
                <a:latin typeface="Kalpurush" pitchFamily="2" charset="0"/>
                <a:cs typeface="Kalpurush" pitchFamily="2" charset="0"/>
              </a:rPr>
              <a:t>	</a:t>
            </a:r>
            <a:r>
              <a:rPr lang="as-IN" sz="2400" dirty="0" smtClean="0">
                <a:solidFill>
                  <a:srgbClr val="0070C0"/>
                </a:solidFill>
                <a:latin typeface="Kalpurush" pitchFamily="2" charset="0"/>
                <a:cs typeface="Kalpurush" pitchFamily="2" charset="0"/>
              </a:rPr>
              <a:t>সাধারণ </a:t>
            </a:r>
            <a:r>
              <a:rPr lang="as-IN" sz="2400" dirty="0">
                <a:solidFill>
                  <a:srgbClr val="0070C0"/>
                </a:solidFill>
                <a:latin typeface="Kalpurush" pitchFamily="2" charset="0"/>
                <a:cs typeface="Kalpurush" pitchFamily="2" charset="0"/>
              </a:rPr>
              <a:t>উষ্ণতায় দ্বিধাতব পাত সোজা থাকে কিন্তু উষ্ণতা বাড়লে বা কমলে দুটি ধাতুর অসম প্রসারণের জন্য বেঁকে যায়। দ্বিধাতব পাতের এই ধর্মকে কাজে লাগিয়ে বিভিন্ন বৈদ্যুতিক যন্ত্রে এরূপ পাত ব্যবহৃত হয়</a:t>
            </a:r>
            <a:r>
              <a:rPr lang="as-IN" sz="2400" dirty="0" smtClean="0">
                <a:solidFill>
                  <a:srgbClr val="0070C0"/>
                </a:solidFill>
                <a:latin typeface="Kalpurush" pitchFamily="2" charset="0"/>
                <a:cs typeface="Kalpurush" pitchFamily="2" charset="0"/>
              </a:rPr>
              <a:t>।</a:t>
            </a:r>
            <a:endParaRPr lang="as-IN" sz="2400" dirty="0">
              <a:solidFill>
                <a:srgbClr val="0070C0"/>
              </a:solidFill>
              <a:latin typeface="Kalpurush" pitchFamily="2" charset="0"/>
              <a:cs typeface="Kalpurush" pitchFamily="2" charset="0"/>
            </a:endParaRPr>
          </a:p>
          <a:p>
            <a:pPr algn="just">
              <a:spcAft>
                <a:spcPts val="1200"/>
              </a:spcAft>
            </a:pPr>
            <a:r>
              <a:rPr lang="as-IN" sz="2400" b="1" dirty="0" smtClean="0">
                <a:solidFill>
                  <a:srgbClr val="00B050"/>
                </a:solidFill>
                <a:latin typeface="Kalpurush" pitchFamily="2" charset="0"/>
                <a:cs typeface="Kalpurush" pitchFamily="2" charset="0"/>
              </a:rPr>
              <a:t>অগ্নিসংকেত </a:t>
            </a:r>
            <a:r>
              <a:rPr lang="as-IN" sz="2400" b="1" dirty="0" smtClean="0">
                <a:solidFill>
                  <a:srgbClr val="00B050"/>
                </a:solidFill>
                <a:latin typeface="Kalpurush" pitchFamily="2" charset="0"/>
                <a:cs typeface="Kalpurush" pitchFamily="2" charset="0"/>
              </a:rPr>
              <a:t>যন্ত্র</a:t>
            </a:r>
            <a:r>
              <a:rPr lang="en-US" sz="2400" b="1" dirty="0" smtClean="0">
                <a:solidFill>
                  <a:srgbClr val="00B050"/>
                </a:solidFill>
                <a:latin typeface="Kalpurush" pitchFamily="2" charset="0"/>
                <a:cs typeface="Kalpurush" pitchFamily="2" charset="0"/>
              </a:rPr>
              <a:t> </a:t>
            </a:r>
            <a:r>
              <a:rPr lang="as-IN" sz="2400" b="1" dirty="0" smtClean="0">
                <a:solidFill>
                  <a:srgbClr val="00B05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এই যন্ত্রে একটি দ্বিধাতব পাতকে স্বয়ংক্রিয় সুইচের মতো ব্যবহার করা হয়। স্বাভাবিক অবস্থায় দ্বিধাতব পাতটি সোজা থাকে এবং তড়িৎ বর্তনী বিচ্ছিন্ন থাকে। এর কাছাকাছি কোথাও আগুন লাগলে দ্বিধাতব পাত উত্তপ্ত হয়ে বেঁকে যায় এবং তড়িৎ বর্তনী যুক্ত করে। ফলে অ্যালার্ম বেল বাজতে থাকে এবং মানুষ সতর্ক হয়ে যায়।</a:t>
            </a:r>
          </a:p>
        </p:txBody>
      </p:sp>
      <p:pic>
        <p:nvPicPr>
          <p:cNvPr id="1026" name="Picture 2" descr="G:\Academic Documents\X\Fire Ala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191000"/>
            <a:ext cx="5943600" cy="254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1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heckerboard(across)">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76200"/>
            <a:ext cx="1754006" cy="369332"/>
          </a:xfrm>
          <a:prstGeom prst="rect">
            <a:avLst/>
          </a:prstGeom>
          <a:noFill/>
        </p:spPr>
        <p:txBody>
          <a:bodyPr wrap="none" rtlCol="0">
            <a:spAutoFit/>
          </a:bodyPr>
          <a:lstStyle/>
          <a:p>
            <a:pPr algn="ctr"/>
            <a:r>
              <a:rPr lang="as-IN" dirty="0">
                <a:solidFill>
                  <a:srgbClr val="FFC000"/>
                </a:solidFill>
                <a:latin typeface="Kalpurush" pitchFamily="2" charset="0"/>
                <a:cs typeface="Kalpurush" pitchFamily="2" charset="0"/>
              </a:rPr>
              <a:t>তাপের </a:t>
            </a:r>
            <a:r>
              <a:rPr lang="as-IN" dirty="0" smtClean="0">
                <a:solidFill>
                  <a:srgbClr val="FFC000"/>
                </a:solidFill>
                <a:latin typeface="Kalpurush" pitchFamily="2" charset="0"/>
                <a:cs typeface="Kalpurush" pitchFamily="2" charset="0"/>
              </a:rPr>
              <a:t>ঘটনা</a:t>
            </a:r>
            <a:r>
              <a:rPr lang="en-US" dirty="0" err="1" smtClean="0">
                <a:solidFill>
                  <a:srgbClr val="FFC000"/>
                </a:solidFill>
                <a:latin typeface="Kalpurush" pitchFamily="2" charset="0"/>
                <a:cs typeface="Kalpurush" pitchFamily="2" charset="0"/>
              </a:rPr>
              <a:t>সমূহ</a:t>
            </a:r>
            <a:r>
              <a:rPr lang="en-US" dirty="0" smtClean="0">
                <a:solidFill>
                  <a:srgbClr val="FFC000"/>
                </a:solidFill>
                <a:latin typeface="Kalpurush" pitchFamily="2" charset="0"/>
                <a:cs typeface="Kalpurush" pitchFamily="2" charset="0"/>
              </a:rPr>
              <a:t>  </a:t>
            </a:r>
            <a:endParaRPr lang="en-IN" dirty="0">
              <a:solidFill>
                <a:srgbClr val="FFC000"/>
              </a:solidFill>
              <a:latin typeface="Kalpurush" pitchFamily="2" charset="0"/>
              <a:cs typeface="Kalpurush" pitchFamily="2" charset="0"/>
            </a:endParaRPr>
          </a:p>
        </p:txBody>
      </p:sp>
      <p:sp>
        <p:nvSpPr>
          <p:cNvPr id="3" name="TextBox 2"/>
          <p:cNvSpPr txBox="1"/>
          <p:nvPr/>
        </p:nvSpPr>
        <p:spPr>
          <a:xfrm>
            <a:off x="228600" y="457200"/>
            <a:ext cx="8686800" cy="584775"/>
          </a:xfrm>
          <a:prstGeom prst="rect">
            <a:avLst/>
          </a:prstGeom>
          <a:noFill/>
        </p:spPr>
        <p:txBody>
          <a:bodyPr wrap="square" rtlCol="0">
            <a:spAutoFit/>
          </a:bodyPr>
          <a:lstStyle/>
          <a:p>
            <a:pPr algn="ctr"/>
            <a:r>
              <a:rPr lang="as-IN" sz="3200" u="sng" dirty="0">
                <a:solidFill>
                  <a:srgbClr val="FF0000"/>
                </a:solidFill>
                <a:latin typeface="Kalpurush" pitchFamily="2" charset="0"/>
                <a:cs typeface="Kalpurush" pitchFamily="2" charset="0"/>
              </a:rPr>
              <a:t>দ্বিধাতব </a:t>
            </a:r>
            <a:r>
              <a:rPr lang="as-IN" sz="3200" u="sng" dirty="0" smtClean="0">
                <a:solidFill>
                  <a:srgbClr val="FF0000"/>
                </a:solidFill>
                <a:latin typeface="Kalpurush" pitchFamily="2" charset="0"/>
                <a:cs typeface="Kalpurush" pitchFamily="2" charset="0"/>
              </a:rPr>
              <a:t>পা</a:t>
            </a:r>
            <a:r>
              <a:rPr lang="en-US" sz="3200" u="sng" dirty="0" err="1" smtClean="0">
                <a:solidFill>
                  <a:srgbClr val="FF0000"/>
                </a:solidFill>
                <a:latin typeface="Kalpurush" pitchFamily="2" charset="0"/>
                <a:cs typeface="Kalpurush" pitchFamily="2" charset="0"/>
              </a:rPr>
              <a:t>তের</a:t>
            </a:r>
            <a:r>
              <a:rPr lang="en-US" sz="3200" u="sng" dirty="0" smtClean="0">
                <a:solidFill>
                  <a:srgbClr val="FF0000"/>
                </a:solidFill>
                <a:latin typeface="Kalpurush" pitchFamily="2" charset="0"/>
                <a:cs typeface="Kalpurush" pitchFamily="2" charset="0"/>
              </a:rPr>
              <a:t> </a:t>
            </a:r>
            <a:r>
              <a:rPr lang="en-US" sz="3200" u="sng" dirty="0" err="1" smtClean="0">
                <a:solidFill>
                  <a:srgbClr val="FF0000"/>
                </a:solidFill>
                <a:latin typeface="Kalpurush" pitchFamily="2" charset="0"/>
                <a:cs typeface="Kalpurush" pitchFamily="2" charset="0"/>
              </a:rPr>
              <a:t>ব্যবহার</a:t>
            </a:r>
            <a:r>
              <a:rPr lang="en-US" sz="3200" u="sng" dirty="0" smtClean="0">
                <a:solidFill>
                  <a:srgbClr val="FF0000"/>
                </a:solidFill>
                <a:latin typeface="Kalpurush" pitchFamily="2" charset="0"/>
                <a:cs typeface="Kalpurush" pitchFamily="2" charset="0"/>
              </a:rPr>
              <a:t> </a:t>
            </a:r>
            <a:endParaRPr lang="en-IN" sz="3200" u="sng" dirty="0">
              <a:solidFill>
                <a:srgbClr val="FF0000"/>
              </a:solidFill>
              <a:latin typeface="Kalpurush" pitchFamily="2" charset="0"/>
              <a:cs typeface="Kalpurush" pitchFamily="2" charset="0"/>
            </a:endParaRPr>
          </a:p>
        </p:txBody>
      </p:sp>
      <p:sp>
        <p:nvSpPr>
          <p:cNvPr id="4" name="TextBox 3"/>
          <p:cNvSpPr txBox="1"/>
          <p:nvPr/>
        </p:nvSpPr>
        <p:spPr>
          <a:xfrm>
            <a:off x="228600" y="1066800"/>
            <a:ext cx="8686800" cy="2308324"/>
          </a:xfrm>
          <a:prstGeom prst="rect">
            <a:avLst/>
          </a:prstGeom>
          <a:noFill/>
        </p:spPr>
        <p:txBody>
          <a:bodyPr wrap="square" rtlCol="0">
            <a:spAutoFit/>
          </a:bodyPr>
          <a:lstStyle/>
          <a:p>
            <a:pPr algn="just">
              <a:spcAft>
                <a:spcPts val="1200"/>
              </a:spcAft>
            </a:pPr>
            <a:r>
              <a:rPr lang="as-IN" sz="2400" b="1" dirty="0" smtClean="0">
                <a:solidFill>
                  <a:srgbClr val="00B050"/>
                </a:solidFill>
                <a:latin typeface="Kalpurush" pitchFamily="2" charset="0"/>
                <a:cs typeface="Kalpurush" pitchFamily="2" charset="0"/>
              </a:rPr>
              <a:t>থার্মোস্ট্যাট</a:t>
            </a:r>
            <a:r>
              <a:rPr lang="en-US" sz="2400" b="1" dirty="0" smtClean="0">
                <a:solidFill>
                  <a:srgbClr val="00B050"/>
                </a:solidFill>
                <a:latin typeface="Kalpurush" pitchFamily="2" charset="0"/>
                <a:cs typeface="Kalpurush" pitchFamily="2" charset="0"/>
              </a:rPr>
              <a:t> </a:t>
            </a:r>
            <a:r>
              <a:rPr lang="as-IN" sz="2400" b="1" dirty="0">
                <a:solidFill>
                  <a:srgbClr val="00B050"/>
                </a:solidFill>
                <a:latin typeface="Kalpurush" pitchFamily="2" charset="0"/>
                <a:cs typeface="Kalpurush" pitchFamily="2" charset="0"/>
              </a:rPr>
              <a:t>: </a:t>
            </a:r>
            <a:r>
              <a:rPr lang="as-IN" sz="2400" dirty="0">
                <a:solidFill>
                  <a:srgbClr val="0070C0"/>
                </a:solidFill>
                <a:latin typeface="Kalpurush" pitchFamily="2" charset="0"/>
                <a:cs typeface="Kalpurush" pitchFamily="2" charset="0"/>
              </a:rPr>
              <a:t>কোনো আবদ্ধ স্থানের তাপমাত্রা স্থির রাখার জন্য একটি দ্বিধাতব পাতকে স্বয়ংক্রিয় সুইচের ন্যায় ব্যবহার করা যায়। একে থার্মোস্ট্যাট বলে। তাপমাত্রা বাড়ালে দ্বিধাতব পাত একটি নির্দিষ্ট উষ্ণতায় বেঁকে গিয়ে তড়িৎ বর্তনী বিচ্ছিন্ন করে। তাপমাত্রা কমে আগের উষ্ণতায় এলে দ্বিধাতব পাতটি সোজা হয়ে বর্তনী সংযন্ত্র করে। বৈদ্যুতিক চুল্লি, বৈদ্যুতিক ইস্ত্রি, ফ্রিজ, </a:t>
            </a:r>
            <a:r>
              <a:rPr lang="en-IN" sz="2400" dirty="0">
                <a:solidFill>
                  <a:srgbClr val="0070C0"/>
                </a:solidFill>
                <a:latin typeface="Kalpurush" pitchFamily="2" charset="0"/>
                <a:cs typeface="Kalpurush" pitchFamily="2" charset="0"/>
              </a:rPr>
              <a:t>AC </a:t>
            </a:r>
            <a:r>
              <a:rPr lang="as-IN" sz="2400" dirty="0">
                <a:solidFill>
                  <a:srgbClr val="0070C0"/>
                </a:solidFill>
                <a:latin typeface="Kalpurush" pitchFamily="2" charset="0"/>
                <a:cs typeface="Kalpurush" pitchFamily="2" charset="0"/>
              </a:rPr>
              <a:t>ইত্যাদিতে থার্মোস্ট্যাট ব্যবহৃত হয়</a:t>
            </a:r>
            <a:r>
              <a:rPr lang="as-IN" sz="2400" dirty="0" smtClean="0">
                <a:solidFill>
                  <a:srgbClr val="0070C0"/>
                </a:solidFill>
                <a:latin typeface="Kalpurush" pitchFamily="2" charset="0"/>
                <a:cs typeface="Kalpurush" pitchFamily="2" charset="0"/>
              </a:rPr>
              <a:t>।</a:t>
            </a:r>
            <a:endParaRPr lang="as-IN" sz="2400" dirty="0">
              <a:solidFill>
                <a:srgbClr val="0070C0"/>
              </a:solidFill>
              <a:latin typeface="Kalpurush" pitchFamily="2" charset="0"/>
              <a:cs typeface="Kalpurush" pitchFamily="2" charset="0"/>
            </a:endParaRPr>
          </a:p>
        </p:txBody>
      </p:sp>
      <p:pic>
        <p:nvPicPr>
          <p:cNvPr id="2050" name="Picture 2" descr="G:\Academic Documents\X\Thermost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131" y="3375124"/>
            <a:ext cx="7043738" cy="274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4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heckerboard(across)">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solidFill>
              <a:srgbClr val="0070C0"/>
            </a:solidFill>
            <a:latin typeface="Kalpurush" pitchFamily="2" charset="0"/>
            <a:cs typeface="Kalpurush"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900</TotalTime>
  <Words>3957</Words>
  <Application>Microsoft Office PowerPoint</Application>
  <PresentationFormat>On-screen Show (4:3)</PresentationFormat>
  <Paragraphs>235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তাপের ঘটনাসমূহ  (Thermal Phenomena)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তাপের ঘটনাসমূহ  (Thermal Phenomena)</dc:title>
  <dc:creator>MALJAMUNA</dc:creator>
  <cp:lastModifiedBy>MALJAMUNA</cp:lastModifiedBy>
  <cp:revision>71</cp:revision>
  <dcterms:created xsi:type="dcterms:W3CDTF">2006-08-16T00:00:00Z</dcterms:created>
  <dcterms:modified xsi:type="dcterms:W3CDTF">2025-04-17T08:15:34Z</dcterms:modified>
</cp:coreProperties>
</file>